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notesSlides/notesSlide23.xml" ContentType="application/vnd.openxmlformats-officedocument.presentationml.notesSlide+xml"/>
  <Override PartName="/ppt/ink/ink2.xml" ContentType="application/inkml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3.xml" ContentType="application/inkml+xml"/>
  <Override PartName="/ppt/notesSlides/notesSlide26.xml" ContentType="application/vnd.openxmlformats-officedocument.presentationml.notesSlide+xml"/>
  <Override PartName="/ppt/ink/ink4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ink/ink5.xml" ContentType="application/inkml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500" r:id="rId3"/>
    <p:sldId id="392" r:id="rId4"/>
    <p:sldId id="470" r:id="rId5"/>
    <p:sldId id="501" r:id="rId6"/>
    <p:sldId id="506" r:id="rId7"/>
    <p:sldId id="433" r:id="rId8"/>
    <p:sldId id="503" r:id="rId9"/>
    <p:sldId id="504" r:id="rId10"/>
    <p:sldId id="539" r:id="rId11"/>
    <p:sldId id="477" r:id="rId12"/>
    <p:sldId id="476" r:id="rId13"/>
    <p:sldId id="492" r:id="rId14"/>
    <p:sldId id="493" r:id="rId15"/>
    <p:sldId id="505" r:id="rId16"/>
    <p:sldId id="507" r:id="rId17"/>
    <p:sldId id="498" r:id="rId18"/>
    <p:sldId id="508" r:id="rId19"/>
    <p:sldId id="509" r:id="rId20"/>
    <p:sldId id="510" r:id="rId21"/>
    <p:sldId id="512" r:id="rId22"/>
    <p:sldId id="511" r:id="rId23"/>
    <p:sldId id="514" r:id="rId24"/>
    <p:sldId id="515" r:id="rId25"/>
    <p:sldId id="516" r:id="rId26"/>
    <p:sldId id="540" r:id="rId27"/>
    <p:sldId id="541" r:id="rId28"/>
    <p:sldId id="517" r:id="rId29"/>
    <p:sldId id="519" r:id="rId30"/>
    <p:sldId id="520" r:id="rId31"/>
    <p:sldId id="52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000099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139" autoAdjust="0"/>
  </p:normalViewPr>
  <p:slideViewPr>
    <p:cSldViewPr snapToGrid="0">
      <p:cViewPr varScale="1">
        <p:scale>
          <a:sx n="77" d="100"/>
          <a:sy n="77" d="100"/>
        </p:scale>
        <p:origin x="3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image" Target="../media/image83.wmf"/><Relationship Id="rId1" Type="http://schemas.openxmlformats.org/officeDocument/2006/relationships/image" Target="../media/image82.wmf"/><Relationship Id="rId4" Type="http://schemas.openxmlformats.org/officeDocument/2006/relationships/image" Target="../media/image85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emf"/><Relationship Id="rId4" Type="http://schemas.openxmlformats.org/officeDocument/2006/relationships/image" Target="../media/image91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12" Type="http://schemas.openxmlformats.org/officeDocument/2006/relationships/image" Target="../media/image19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11" Type="http://schemas.openxmlformats.org/officeDocument/2006/relationships/image" Target="../media/image18.wmf"/><Relationship Id="rId5" Type="http://schemas.openxmlformats.org/officeDocument/2006/relationships/image" Target="../media/image12.wmf"/><Relationship Id="rId10" Type="http://schemas.openxmlformats.org/officeDocument/2006/relationships/image" Target="../media/image17.wmf"/><Relationship Id="rId4" Type="http://schemas.openxmlformats.org/officeDocument/2006/relationships/image" Target="../media/image11.wmf"/><Relationship Id="rId9" Type="http://schemas.openxmlformats.org/officeDocument/2006/relationships/image" Target="../media/image1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5" Type="http://schemas.openxmlformats.org/officeDocument/2006/relationships/image" Target="../media/image24.wmf"/><Relationship Id="rId4" Type="http://schemas.openxmlformats.org/officeDocument/2006/relationships/image" Target="../media/image23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6" Type="http://schemas.openxmlformats.org/officeDocument/2006/relationships/image" Target="../media/image30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Relationship Id="rId4" Type="http://schemas.openxmlformats.org/officeDocument/2006/relationships/image" Target="../media/image34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13" Type="http://schemas.openxmlformats.org/officeDocument/2006/relationships/image" Target="../media/image52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12" Type="http://schemas.openxmlformats.org/officeDocument/2006/relationships/image" Target="../media/image51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11" Type="http://schemas.openxmlformats.org/officeDocument/2006/relationships/image" Target="../media/image50.wmf"/><Relationship Id="rId5" Type="http://schemas.openxmlformats.org/officeDocument/2006/relationships/image" Target="../media/image44.wmf"/><Relationship Id="rId10" Type="http://schemas.openxmlformats.org/officeDocument/2006/relationships/image" Target="../media/image49.wmf"/><Relationship Id="rId4" Type="http://schemas.openxmlformats.org/officeDocument/2006/relationships/image" Target="../media/image43.wmf"/><Relationship Id="rId9" Type="http://schemas.openxmlformats.org/officeDocument/2006/relationships/image" Target="../media/image48.wmf"/><Relationship Id="rId14" Type="http://schemas.openxmlformats.org/officeDocument/2006/relationships/image" Target="../media/image53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11-26T03:03:27.4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1482 11871 0,'0'35'31,"0"18"-15,17 0-16,-17-18 15,18 89 1,-18-36 0,0 353-1,0 194 32,-35-159-16,35-211-15,-18 35 0,-17-53-16,-36 105 15,54-246 1,-36 353-1,17-195 1,19-70 0,-19-35-1,36-53 1,0-18 0,0-52-1,0-19 1,18-17 156,0 0-172,52 0 15,-17 0-15,35 0 16,18 0-16,53-17 16,405-1 15,-105 18-16,-36 0 1,-52 0 0,193 0-1,-246 0 1,387 0 0,-299 0-1,-159 0 1,53 0-1,-141 0 1</inkml:trace>
  <inkml:trace contextRef="#ctx0" brushRef="#br0" timeOffset="896.599">6156 16157 0,'18'0'31,"17"18"-15,106 52-1,-88-52 1,106 17 15,-124-17 0,-17-18 173,-18 18-126,-18-1-78,-17 36 15,-18-18-15,-18 18 16,-35 18 0,36-36-1,70-17 1</inkml:trace>
  <inkml:trace contextRef="#ctx0" brushRef="#br0" timeOffset="2244.663">1376 11712 0,'0'18'0,"0"-1"16,-18 1 0,1 17-1,-1 18-15,-35 53 31,18-88 1</inkml:trace>
  <inkml:trace contextRef="#ctx0" brushRef="#br0" timeOffset="2712.413">1570 11624 0,'53'0'16,"-18"18"-16,0 17 15,1-35-15,17 53 16,-36-36-16,18 19 15,-17-19-15,35 36 16,0 18 0,-35-53 15</inkml:trace>
  <inkml:trace contextRef="#ctx0" brushRef="#br0" timeOffset="3708.283">6421 16898 0,'0'35'16,"0"18"-1,0 71 1,0-54-16,0 1 15,0-1-15,-18-34 16,18 52 0,0-35 15,0-106 31</inkml:trace>
  <inkml:trace contextRef="#ctx0" brushRef="#br0" timeOffset="4462.818">6456 16845 0,'0'0'0,"0"-18"15,17 18 17,1 0-1,0-17 0,35 140 32,-53-105-32,-53 0 0,0 17-15,18 0-1,17-35 110</inkml:trace>
  <inkml:trace contextRef="#ctx0" brushRef="#br0" timeOffset="6120.244">900 11712 0,'0'0'0,"0"-17"0,0-1 15,-36 0 1,36 1-16,-35 17 16,17 0-16,1 0 31,-1 35-31,-35 159 31,36 35 16,17-211-31,17-18-1,1 0 1,17 0-16,-17-18 15,52-17 1,-34-18 0,16 18-1,-34 0 1,-18-1 0,18 36-16,-18-17 15,0 52 157,-18 53-156,18-17-16,-18-18 15,18 123 1,0-88-16,0 36 16,0-36-16,0-18 15,0 19 1,18-37-1,-18-16 1,18-36 0,17-36 31,-17-16-32,35-90 1,-18 37-1,-35 52-15,18 17 16</inkml:trace>
  <inkml:trace contextRef="#ctx0" brushRef="#br0" timeOffset="8083.993">2646 16316 0,'17'-35'125,"-17"17"-125,36 0 15,34-17 1,301-159 15,-142 0 1,-123 88-17,-36 53 1,19-53-16,52-17 15,17-53 1,54 17 0,-53 18-1,-36 35 17,-70 53-32,-17 18 15,122-89 1,107-17-1,17-18 1,-176 89 0,-36-1-1,-17 36 1,53-53 0,18 0-1,-71 52-15,88-52 16,-35 18-1,-71 52 1,-18 0 0,1 1 15,0 17-15,-1-18 15,1 0-16,-18 1 1,18 17 0,-1 0 46,-17-18-46</inkml:trace>
  <inkml:trace contextRef="#ctx0" brushRef="#br0" timeOffset="9454.99">5098 14429 0,'0'53'15,"0"-18"1,0 18-16,0 17 16,-18-17-16,18-18 15,0 36-15,-18 17 32,1 106-1,17-176 0</inkml:trace>
  <inkml:trace contextRef="#ctx0" brushRef="#br0" timeOffset="10226.102">4392 15081 0,'18'0'16,"-1"0"-1,1 0-15,17 0 16,1 18-16,-19-18 16,54 0-1,35 0 16,-89 0-31,71 0 32,-35 0 15,-35 0-32</inkml:trace>
  <inkml:trace contextRef="#ctx0" brushRef="#br0" timeOffset="11214.506">5362 14623 0,'18'-18'31,"-1"18"-15,1 0-16,0 0 31,35 0 0,0 35 1,-53 1-17,0-1 1,0-18 0,0 1-1,-36 17 1,-17-17-1,0 17 1,1-35 0,69 0 62,1 18-63,52 0 1,-34-1 0,-19-17-16,1 18 15,0-1 1,-1-17 0,-17 36-1,0-19 1,0 19-1,-17-19 1,-36 1 0,17 0-1</inkml:trace>
  <inkml:trace contextRef="#ctx0" brushRef="#br0" timeOffset="12017.788">4639 15311 0,'0'17'16,"0"1"-1,0-1 1,0 19-1,18 34 1,-18 71 15,0-70 1</inkml:trace>
  <inkml:trace contextRef="#ctx0" brushRef="#br0" timeOffset="14244.13">2646 16457 0,'0'-18'78,"-18"1"-62,18-1 0,0 1-1,-17-19 1,17 19-1,0-1 1,0 0 0,0 1-1,17 17 1,-17-18 0,18 18-1,-1 0 1,1 0 15,0 0-31,-1 0 16,19 18-1,-36-1-15,17-17 32,1 0-17,0 36 1,-18-19-1,0 19 1,0-1 0,0-18-1,0 1 17,-18-18-17,0 0 1,1 0-16,-1 0 15,-17 0 1,17 0 0,0 0 31,1 0-16,17-18 63,0 1-79,0-1 48</inkml:trace>
  <inkml:trace contextRef="#ctx0" brushRef="#br0" timeOffset="22990.606">3845 15469 0,'0'18'203,"0"0"-203,0 17 16,0-18-1,0 1-15,0 0 16,0-1-16,0 1 15,0 17-15,0 1 16,0-19 0,0 1-16,-17 17 31,17 0 0,0 18 0,0-35-15,0 0-16,0 17 16,0-17-1,0-1 1,0 1 0,0-1-16,0 19 15,0-1 1,0 0 15,0-17 0,0 17-31,0-17 16,0-1 0,0 1-1,0 0 1,0 17-1,0-17 17,0-1-32,0 1 31,0 0-15,0-1-1,0 1 32</inkml:trace>
  <inkml:trace contextRef="#ctx0" brushRef="#br0" timeOffset="25787.61">1358 15311 0,'35'0'47,"18"0"-47,0 0 16,71 0-1,87 0 17,-34 0-1,-107 0-15,89 0-1,53 17 1,-89-17-1,1 0 1,-71 0 0,-18 18 15,-17-18-31,34 17 16,1 1-1,18-18 1,-36 18-1,1-18 1,16 0 0,-34 0-1,0 0 1,17 0 15,-17 0-15,-1 0-1,36 0 1,-35 0 0,-1 0 15,19 0-15,-19 0-16,19 17 15,-1-17-15,-17 0 47,-1 0-31,1 0-16,-1 0 15,19 0 1,-19 0-16,1 0 16,0 0-1,-1 0 32,1 0-47,17 18 16,-17-18 15,0 0-31,-1 0 16,1 0 30,-18 18-14,17-18-17,-17 17 17</inkml:trace>
  <inkml:trace contextRef="#ctx0" brushRef="#br0" timeOffset="27110.134">917 15169 0,'0'-17'47,"0"-1"-32,0 1-15,0-1 16,0 0-16,0 1 31,-17-1 1,-1 0-1,0 18-16,1 18-15,-19 70 16,19-35 0,17-35-1,0-1 17,0 1-32,17-18 46,1 0-14,17 0-32,18-53 15,-18 35 17,-35 1-17,18-1 1,-18 1 15,0 34 78,0 18-109,0 1 16,0 17-16,0-18 16,0 0-16,0 71 15,0-53 17,0-18-32,0-17 15,0 17 1,18-35-1,17 0 64,0-18-64,1-17-15,-19 0 16,1 17-16,0 18 15,-18-17-15</inkml:trace>
  <inkml:trace contextRef="#ctx0" brushRef="#br0" timeOffset="28029.674">1164 15363 0,'18'0'31,"-18"36"0,0-1-15,0-17-16,0-1 15,0 1-15,17 17 47,-17-17-16,0-36 32</inkml:trace>
  <inkml:trace contextRef="#ctx0" brushRef="#br0" timeOffset="28714.968">1094 15117 0,'17'0'32,"-17"17"-17,18-17 16,-18 18-15,18-1-16,-1-17 31</inkml:trace>
  <inkml:trace contextRef="#ctx0" brushRef="#br0" timeOffset="30977.068">3881 16933 0,'0'0'0,"0"53"0,17 0 15,1 0-15,-18-18 16,0 54-1,17-19-15,-17 71 16,0-35 15,0-124 47,0-17-62</inkml:trace>
  <inkml:trace contextRef="#ctx0" brushRef="#br0" timeOffset="31714.109">3933 16827 0,'0'-17'63,"18"17"-47,17 0-1,71 53 16,-88-53-31,-18 17 16,0 1-16,17-18 16,-17 53 15,-35 0-15,0-18-1,0 0 1,17-35-1,0 0 17,1 0 30</inkml:trace>
  <inkml:trace contextRef="#ctx0" brushRef="#br0" timeOffset="32242.988">4180 17233 0,'0'18'15,"18"123"32,-18-123-47,0 17 0,0-18 47</inkml:trace>
  <inkml:trace contextRef="#ctx0" brushRef="#br0" timeOffset="32882.43">4251 17057 0,'18'0'31,"-1"0"0,-17 17-15,0 1-1,18-18 1,-18 18 31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11-26T03:04:09.5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1023 11942 0,'0'17'46,"18"18"-30,-1 36-16,1 35 16,0 282 15,-18 265 0,-36-389-31,19 71 16,-1-70-1,-17 158 17,35-141-17,0 18 1,0 106 0,0-106-1,-18-106 1,-17 247-1,17-282 1,18-54 0,0-69-1,0-19 17,53-34 155,18-1-187,17 0 16,71 1-16,52 17 15,142-18 1,35-17 0,-211 35-16,-36 0 15,264 0 1,-17 0-1,18-18 1,35 18 0,-53 0 15,-212 0-31,1 0 16,-36 0-1,53 18 1,106-1-1,-71-17 1,0 0 0,-176 18-1,-35-18 63,0 0-62,-18 18-16</inkml:trace>
  <inkml:trace contextRef="#ctx0" brushRef="#br0" timeOffset="583.438">6103 16510 0,'18'0'16,"-1"0"0,1 0-16,17 18 15,53-1 1,124 36 0,-141-35-16,70-1 15,-106-17 1,-35 18-1,18-18 17,-18 18-17,-18-1 1,-35 19 0,-70 34-1,17-17 1,53-18-1,18 1 1</inkml:trace>
  <inkml:trace contextRef="#ctx0" brushRef="#br0" timeOffset="1053.794">6932 16792 0,'0'18'16,"0"35"-16,0 0 16,0 17-16,0-17 15,-18 53-15,1 53 16,-18-1 0,17-87-1,18 0 16,0-124 16</inkml:trace>
  <inkml:trace contextRef="#ctx0" brushRef="#br0" timeOffset="1660.683">6985 16863 0,'0'0'0,"18"0"16,17 0-1,-17-18 1,-1 18-1,1 0 17,-1 0-17,1 0 1,-18 53 0,18-53-16,-18 18 15,17 17 1,-17 18-1,-70 0 1,-18 17 0,-18-34-1,53-36 1,35 0 15,1 0-15,17-18 31</inkml:trace>
  <inkml:trace contextRef="#ctx0" brushRef="#br0" timeOffset="3050.996">494 11818 0,'0'0'0,"0"-18"31,-18 18 0,-17 18-31,0 0 16,17 17-16,0-17 15,-17 52 1,17-17 15,18-35 1,0-1-1,18-17-16,0 0-15,35-35 16,17-18 0,-34 0-1,-19 36 1,1-19 0,-1 36 15,-17 36 63,0-19-79,0 36-15,0 18 16,0-18-16,0 123 15,0 18 1,0-18 0,0-87 15,0-54-15,18-53 30,0-17-46,17-36 16,36-105 0,-1 17-1</inkml:trace>
  <inkml:trace contextRef="#ctx0" brushRef="#br0" timeOffset="3652.383">970 11818 0,'0'35'31,"0"1"-31,0 69 32,-18-105-32,-17 71 31</inkml:trace>
  <inkml:trace contextRef="#ctx0" brushRef="#br0" timeOffset="4074.254">1023 11853 0,'18'0'46,"-1"0"-46,1 18 16,0 17-16,17-17 16,0 17-16,18 36 31,-18-54-15,-17 1-1,-18 0 1,0-36 62</inkml:trace>
  <inkml:trace contextRef="#ctx0" brushRef="#br0" timeOffset="6587.157">3810 16563 0,'18'0'62,"-1"-18"-46,1-17-16,70-53 16,-17 35-1,34-35-15,1-1 16,88-122 0,-158 176-16,105-142 15,212-264 16,17-88 1,124 17-1,-406 424-15,71-70-1,-18-1 1,-106 106-1,71-18 1,-35 1 0,-54 52-16,1 0 15,-1 1 1,19-18 0,70-36-1,-36 36 1,-35-1-1,-17 19 1</inkml:trace>
  <inkml:trace contextRef="#ctx0" brushRef="#br0" timeOffset="8468.069">7161 13511 0,'-53'0'62,"18"0"-62,-18 0 16,18 0 0,-18 0-1,35 0 1,18 18 0,-17-18-1,-1 106 1,18-53 15,18 35 0,35-53-15,-36-17 0,19-18-1,-1 0 1,-17 0-1,17 0 1</inkml:trace>
  <inkml:trace contextRef="#ctx0" brushRef="#br0" timeOffset="8940.858">7267 13582 0,'18'18'16,"-18"34"0,0 1-16,0-35 15,0 88 1,0-18 15,0-70 0</inkml:trace>
  <inkml:trace contextRef="#ctx0" brushRef="#br0" timeOffset="9634.509">7267 13441 0,'18'-18'15,"-1"18"17,1 0-17,0 0 1,-1 0-1,1 18 1,-18-1 0,18 1-16,17 17 15,-35 1 1,18 17 0,-1-18-1,1 18 1,0-36-1,-18 19 1,0-1 0,-18 0-1,-17 18 1,17-53 0,0 35 15,1-35-16,-19 36 1,1-36 0,35 17-1,-18-17 63,1 0-78</inkml:trace>
  <inkml:trace contextRef="#ctx0" brushRef="#br0" timeOffset="12126.466">3828 16581 0,'0'-36'110,"0"1"-95,0-18-15,0 35 16,0-17-16,0-35 15,0 34-15,0-52 16,17-71 0,-17-17 15,-17 88-31,-36-142 31,17 107-15,-16 17-1,-1 0 1,-18 53 0,-17-70-1,53 70 1,-36 0 0,18 18-1,-17 17 1,-89 1 15,88 17-15,-105 0-1,88 0 1,52 0 0,19 0 15,-1 0 0,0 0-31,1 0 16,-1 0-1</inkml:trace>
  <inkml:trace contextRef="#ctx0" brushRef="#br0" timeOffset="15654.998">3563 15081 0,'18'0'78,"17"0"-62,18 0-16,-18 0 15,36-17-15,-1 17 16,1-18 0,17 18 15,18 0 0,17 0-15,18 0-1,-88 0-15,0 0 16,-17 0 0,-19 0-1,18-18 16,54 18-31,-19 0 32,-17 0-17,-53-17 1,18 17 0,17 0 15,0 0-16,1 0 1,-1 0 0,0 0 31,-17 0-32,-1 0-15,19 0 16,-19 0-1,1 0 17,0 0 140</inkml:trace>
  <inkml:trace contextRef="#ctx0" brushRef="#br0" timeOffset="17413.403">3581 14975 0,'0'18'109,"-18"-18"-93,0 18 15,18-1 0,-17-17-15,-1 0-16,18 18 15,-18 0 17,18-1 46,0 1 187,18 0-249,0-18-16,-1 17 16,1 1-1,35-1 16,-18 1 16,-17-18-31,-18 18 0</inkml:trace>
  <inkml:trace contextRef="#ctx0" brushRef="#br0" timeOffset="18759.928">4939 14922 0,'0'0'0,"18"0"16,-1 0 0,-17 18-16,18-18 15,-1 18 1,19-1-1,-19 1 1,19 0 15,-19-18 1,-17 17-17,18-17 1,-18 18 15,18-18 0,-18 18 32,-36-1-48,19-17-15,-1 18 16,-17 17-16,17-35 16,0 0-16</inkml:trace>
  <inkml:trace contextRef="#ctx0" brushRef="#br0" timeOffset="20257.918">3969 14587 0,'17'0'16,"-17"18"0,0 0-16,0 17 15,0 0-15,0 0 16,-17 18-1,17 36 17,0-54-1,0-18-15,17-17 15,1 0 16,0 0-47,52-35 31,-70 0-15,35 0-1,-35-18 1,18 35-1,-18 0 1,0-17 0,18 0-1,-18 0 1,17 17 46,-17 0-30,0 36 124,0 0-140,0 17-16,0 0 15,0-17 1,0-1-16,0 36 15,0-17 1,0-19 15,0 19-31,0-19 16,18-17 0,-18 18-1,0-1 16,18-17-15,-18 18 0</inkml:trace>
  <inkml:trace contextRef="#ctx0" brushRef="#br0" timeOffset="25141.713">917 15152 0,'18'0'109,"-1"0"-93,-17 17-16,18-17 16,0 0-1,17 0 16,0 0 1,-17 0-1,0 0 16,17 0-32,-17 0 1</inkml:trace>
  <inkml:trace contextRef="#ctx0" brushRef="#br0" timeOffset="25540.644">1517 15169 0,'0'0'0,"18"0"0,-1 0 15,1 0 1,-1 0-16,19 0 16,-19 0-1,19 0 1,-1 0-1,-17 0 1</inkml:trace>
  <inkml:trace contextRef="#ctx0" brushRef="#br0" timeOffset="25917.635">2187 15134 0,'0'0'0,"18"0"15,-1 0-15,1 0 16,0 0 0,-1 0-1,19 0-15,34 0 16,-34 0 15,16 0-15,-34 0-1,0 0 17</inkml:trace>
  <inkml:trace contextRef="#ctx0" brushRef="#br0" timeOffset="26442.602">2910 15099 0,'0'0'0,"18"0"16,0 0 15,-1 0 0,1 0-15,0 0 0,-1 0-1,19 0 1,34 0 0,-17 0-16,-18 0 15,-17 0 1,0 0-1,-1 0 95,1 0-79,-1 0 0,1 0-31</inkml:trace>
  <inkml:trace contextRef="#ctx0" brushRef="#br0" timeOffset="26539.34">3351 15099 0,'18'0'31</inkml:trace>
  <inkml:trace contextRef="#ctx0" brushRef="#br0" timeOffset="28505.943">617 15011 0,'0'-18'218,"0"0"-202,0 1 0,-17 17 15,17-18-31,-18 18 31,18-18-15,-18 18 31,1 18-32,-1 0-15,-17 35 31,17-36-15,18 36 0,0-17-1,0-19 1,0 1 0,0-1-1,18-17 16,0 0-15,17-17 0,0-18-16,0 17 15,1-35 1,-36 35-16,17 1 16,-17-1 15,0 0-16,0 54 95,-17-1-95,-1 0-15,0 18 16,1 0-16,-1 0 16,18 35-1,0 0 1,0-52-16,0-1 16,0 0-1,18-35 16,-18 18-15,17-18 0,36 0 15,18-53-15,-36 18-16,0-1 15,-17 19 1,-18-1-16</inkml:trace>
  <inkml:trace contextRef="#ctx0" brushRef="#br0" timeOffset="28940.477">864 15363 0,'0'36'16,"0"-19"0,0 19-16,0-1 15,0-17 1,18 17 0,0-18-1,-18-34 63,-18-1-62</inkml:trace>
  <inkml:trace contextRef="#ctx0" brushRef="#br0" timeOffset="29377.379">776 15205 0,'0'17'47,"18"-17"-47,-18 18 16,17 0 0</inkml:trace>
  <inkml:trace contextRef="#ctx0" brushRef="#br0" timeOffset="30722.186">3422 15187 0,'0'18'78,"0"-1"-62,0 1 15</inkml:trace>
  <inkml:trace contextRef="#ctx0" brushRef="#br0" timeOffset="31121.632">3404 15716 0,'0'0'0,"0"18"15,0 0 1,0-1-1,0 1 32,0-1-47,0 1 16,0 0 0,0-1-1,0 1 1</inkml:trace>
  <inkml:trace contextRef="#ctx0" brushRef="#br0" timeOffset="31424.825">3334 16140 0,'0'17'16,"0"1"0,17-1-1,-17 1 1,0 0 0,0-1-1,0 1 1,0 0 15,0-1-15,0 36-1</inkml:trace>
  <inkml:trace contextRef="#ctx0" brushRef="#br0" timeOffset="31672.678">3351 16528 0,'0'17'93,"0"1"-61</inkml:trace>
  <inkml:trace contextRef="#ctx0" brushRef="#br0" timeOffset="32291.22">3369 16916 0,'0'0'0,"0"35"31,0 18-31,0 53 16,0-36-1,-18 18-15,18 230 31,0-106 32,-17-336-16,17 54-47</inkml:trace>
  <inkml:trace contextRef="#ctx0" brushRef="#br0" timeOffset="33074.127">3298 16986 0,'18'-17'78,"0"17"-47,-1-18-31,1 18 16,0 0-1,-1 0-15,1 0 16,17 0 15,0 0 1,-17 35-1,0-17-16,-1 35 1,-17-18 0,0-17 15,0-1-15,0 1-1,-105 17 1,87-35-16,-70 18 15</inkml:trace>
  <inkml:trace contextRef="#ctx0" brushRef="#br0" timeOffset="33689.437">3563 17392 0,'0'18'62,"0"17"-46,0 18-1,0 35 17,0-70-17,-18-18 63,18-18-62</inkml:trace>
  <inkml:trace contextRef="#ctx0" brushRef="#br0" timeOffset="34422.478">3616 17233 0,'18'0'63,"-18"18"-63,0-1 15,17-17-15,-17 18 31</inkml:trace>
  <inkml:trace contextRef="#ctx0" brushRef="#br0" timeOffset="36975.527">11536 15822 0,'17'0'46,"19"18"-30,-36 17-16,35-17 16,-17 35-16,17-18 15,-17 35 1,34 71 15,-34-123 0,-18-53 16,35-89-15,54-17-17,-54 18 1,0 88-1,-17-1 1,-1 19 0,1-54-1,35 18 1,-35 18 0</inkml:trace>
  <inkml:trace contextRef="#ctx0" brushRef="#br0" timeOffset="38790.695">8837 14640 0,'18'0'0,"-1"18"15,1 0-15,17 17 16,36 35 15,-54-70 16,1 0 0,-18-17-31,18-1-1,17-17 1,18-18 0,17-53-1,-34 71-15,-1 0 16,-35 17-1,18 18 1,-1 0 125</inkml:trace>
  <inkml:trace contextRef="#ctx0" brushRef="#br0" timeOffset="39740.368">9984 15875 0,'17'0'0,"1"0"47,0 18-47,-1 35 16,36 17-1,0 1 16,-35-71 1,-1 0-17,1-36 1,35-69 0,0 34-1,-36 36 1,1 17-1,0 18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11-26T03:06:30.6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30551 5927 0,'-18'0'79,"18"17"-48,-18 19 0,1-1-15,17-18-16,0 1 15,-18 17 1,18 1 0,-18-19-1,-17 36 1,17-17-1,1-19 1,17 18 0,-35 18-1,17-17 1,18-1 0,0 53-1,0-53 16,35 18-15,-35-17 0,35-1-1,18 35 1,88 36 0,-70-70-1,35-1 1,-36-18-1,19-17 1,69 0 0,-17 0-1,18-35 1,-53 18 0,-53-19-16,35 1 15,-17-18 16,17 18-15,-35 17 0,17-35-1,-34 36 1,-19-36-16,1 0 16,-18-35-1,0 35 1,0 17-1,0 1 1,-18-18 0,-52-17-1,-1 17 1,-52 17 0,-107-17-1,107 53 16,-159 0-15,105 0 0,124 0-1,0 0 1,18 0 0,18 0-1,-1 18 1,18 0 15,0-1-15,0 1-16,0 0 15</inkml:trace>
  <inkml:trace contextRef="#ctx0" brushRef="#br0" timeOffset="726.643">31097 5592 0,'18'0'125,"0"-18"-110,87-35-15,-52 18 16,141-106 0,-70 52-1,-106 89 1,-18-17 0,0 34 62,0 1-63</inkml:trace>
  <inkml:trace contextRef="#ctx0" brushRef="#br0" timeOffset="1184.419">31432 5786 0,'0'-18'32,"18"18"-32,17-35 15,71-54-15,-35 37 16,70-72 15,18 18-15,-124 71-1,-17 35 1,-18-18 0</inkml:trace>
  <inkml:trace contextRef="#ctx0" brushRef="#br0" timeOffset="2001.435">32050 5080 0,'0'35'15,"0"-17"-15,0 0 16,0-1 0,0 54-1,0-54 1,0 1-16,0 35 16,0 0-1,17-18 1,1-17-16,0-18 31,17 35-15,-17-35-1,17 0 1,18 0-16,-35-18 16,17 1-1,0-54 1,-35 18-1,0 0 1,0 18 0,-35 0-1,-36-36 1,1 18 0,34 18-1,-17 17 16,36 1-15,-18-1 0,17 1-1</inkml:trace>
  <inkml:trace contextRef="#ctx0" brushRef="#br0" timeOffset="81091.568">18697 11712 0,'0'18'94,"0"-1"-94,0 19 15,0 17-15,0-36 16,0 89 0,0 159 15,0 158 0,0 89 16,0-389-31,0-35-16,0 124 15,0 0 1,0-36-1,0 53 1,0-88 0,0-35-1,0-18 1,35-52 0,-35-19-1,18-17 1,0 0 171,70 0-187,18-17 16,-18 17-16,124-18 16,-71 0-16,317-34 15,107 52 1,-36-18-1,-141 18 1,0 0 0,106 0 15,229 0-15,-458 0-1,387 0 1,-352 0-1,-194 0 1,-71 0 0,-17 0-1</inkml:trace>
  <inkml:trace contextRef="#ctx0" brushRef="#br0" timeOffset="81599.74">24342 14217 0,'17'0'15,"36"0"1,0 18-16,0 17 16,18 0-16,299 71 31,-211-106-15,-36 18-16,1-18 15,-89 0 1,-35 17 15,-35 1-15,-36 17-1,-158 53 1,17 1 0,18-37-1,0 37 1,141-72-1,88-17 17,36-35-17</inkml:trace>
  <inkml:trace contextRef="#ctx0" brushRef="#br0" timeOffset="82083.446">25876 14482 0,'0'17'15,"0"36"1,0 18-16,0-1 15,0 71 1,0-17-16,0 35 0,0 105 31,0-193-31,0 17 32,-53-353 30</inkml:trace>
  <inkml:trace contextRef="#ctx0" brushRef="#br0" timeOffset="82868.807">26000 14534 0,'0'0'0,"17"0"63,1 0-32,0 0 0,-1 0-31,1 0 16,17 0-16,0 36 15,-17-19 17,17 19-17,-35-19 1,0 19-16,18-19 15,-18 18 1,0-17 0,-71 17-1,-87 18 1,-36-35 0,141 0-1,53-36 48,17 0-48,1 18 1</inkml:trace>
  <inkml:trace contextRef="#ctx0" brushRef="#br0" timeOffset="84080.78">17498 11677 0,'0'0'0,"17"0"16,-17 18-1,18-18-15,0 0 16,17 0-16,36 17 15,-19-17-15,1 0 16,159-17 0,-71-89 15,-176-35 0,-36 70-15,1 53-1,-36 1 1,-53 17 0,53 53-1,0 17 1,54-34 0,-37 52-1,36-18 1,36-17-1,17 18 1,35-36 0,36 18-1,-1-18 1,-35-35-16,107 18 16,-37-18-1,-16 0 1,-72 0 15</inkml:trace>
  <inkml:trace contextRef="#ctx0" brushRef="#br0" timeOffset="85277.692">25188 14693 0,'0'18'0,"-17"35"16,-1-18-16,0 0 16,1 18-16,-1-35 15,18 17-15,0-17 16,0-1-16,0 36 31,18-35-31,35 70 31,-36-53 1,1-35-17,0 0 1,17 0 0,-17-35-16</inkml:trace>
  <inkml:trace contextRef="#ctx0" brushRef="#br0" timeOffset="86099.559">25365 14905 0,'17'0'15,"-17"35"-15,0-17 16,18 35-16,-18 17 16,0-17-1,0-18 1,0-17 0,0-53 46,0 17-46,0-17-16,0 17 15,0-35 1,0 36 0,18-19-1,-18 19 1,17-1-1,-17 0-15,18 18 16,0 0 47,-1 0-48,1 0 1,-18 18-1,17 0 1,1 35 0,0 0-1,-18 35 1,0-71 0,0 1-16,0 0 15,0-36 63</inkml:trace>
  <inkml:trace contextRef="#ctx0" brushRef="#br0" timeOffset="91374.963">18874 11977 0,'17'17'141,"1"-17"-126,17 18 1,-35 0-16,18-18 16,-1 17-16,1-17 15,17 36 1,-17-19 0,17 1 15,1-18-31,52 35 31,-53 0-15,71 1-1,-71-36 1,53 17 0,-35 19-1,-17-19 1,-19-17-1,18 18 1,18 0 0,0-1-1,-17 1 1,34-1 0,1 1 15,-1 17-16,-35 1 1,1-36 0,34 35-1,-17-17 1,0-1 15,-53 1-31,53 0 16,0-1-1,-18 1 1,1 17 0,-1-35-1,0 35 1,18 1 0,-18-19 15,1 1-16,-19-18 1,18 18 0,-35-1 15,18-17-15,0 0 30</inkml:trace>
  <inkml:trace contextRef="#ctx0" brushRef="#br0" timeOffset="92783.712">18680 11201 0,'-18'0'0,"-17"35"16,17 18-16,0-18 15,-17 18-15,17-18 16,1 18 0,17-35-16,0 17 0,-18-17 15,18-1 1,-17 1 31</inkml:trace>
  <inkml:trace contextRef="#ctx0" brushRef="#br0" timeOffset="93343.776">18680 11201 0,'17'0'31,"1"0"-15,17 0-16,53 70 15,18 18 17,-18-35-17,1 36 1,-89-72-16,52 18 16,-52-17-1</inkml:trace>
  <inkml:trace contextRef="#ctx0" brushRef="#br0" timeOffset="97791.779">20655 12788 0,'0'35'485,"0"-17"-470,0 0 1,0-1 0,0 1-16,0 0 15,0-1-15,0 1 16,0 0 0,0 52 15,0 18 0,0-70-15,18 17-1,-1 18 1,-17-18 0,0-17-1,18 17 1,-18 1-1,35 17 1,1 52 15,-19-69-15,1-36-16,-18 35 16,18-17-1,-1-1 1,1 1-1,-1-1 1,1 1-16,17 0 31,-17 17-15,0-35 0,-1 0-1,-17 18 1,18-1-1,17-17 1,-35 18 31,18-18-16,-1 0 0,1 0-15,17-18 0,-35 1-1,18 17 17,0-18-17,-18 0-15,17 1 16,1-19-1,0 19 1,-18-1-16,0 1 31,0-1 94,0 0-93,0-17-1,0 17-31,17 18 15,-17-17-15,0-1 0,0 0 16,0 1 15,18 17-15,-18-18 0</inkml:trace>
  <inkml:trace contextRef="#ctx0" brushRef="#br0" timeOffset="101077.997">19632 11906 0,'0'36'62,"0"-19"-62,0 18 16,-35 54-1,-18 34 17,88-158 77</inkml:trace>
  <inkml:trace contextRef="#ctx0" brushRef="#br0" timeOffset="101638.497">19703 11959 0,'17'0'15,"1"0"-15,17 35 16,0 18 0,-17-17-1,17-1 1,-17 0 0,17-17-1,-17-18 63,0-35-78,-18-36 16,17 18-16,1-17 16,-18 17-1,17 0-15</inkml:trace>
  <inkml:trace contextRef="#ctx0" brushRef="#br0" timeOffset="102186.54">20179 11942 0,'-18'0'15,"-17"0"1,17 35-16,-17 0 16,17 0-1,1 18 1,-1-35-16,18 35 31,35-18 0,18 0 1,-17-35-32,17 0 31,-18 0-15,-18-17-1</inkml:trace>
  <inkml:trace contextRef="#ctx0" brushRef="#br0" timeOffset="103237.729">20302 11871 0,'18'-35'78,"0"17"-62,-1 0 0,-17 36 77,0 35-77,0-18-16,18 18 16,-18-18-1,0 36 1,18 0-1,-18-1 1,17-35-16,-17-17 16,18-18 15,-18 18-15,0-1 15,17-17 63,1 0-94,0 0 15,17 0-15,-17 0 16,-18-17-1,17 17 1,1 0 0,0 0-16,-1 0 15</inkml:trace>
  <inkml:trace contextRef="#ctx0" brushRef="#br0" timeOffset="104770.553">18909 12577 0,'0'0'0,"18"0"15,17 0 1,-18 17-16,1-17 16,0 18-16,-1-18 15,19 17 1,-19 1 15,1-18 0</inkml:trace>
  <inkml:trace contextRef="#ctx0" brushRef="#br0" timeOffset="105102.198">19720 12788 0,'71'0'0,"-142"0"0,212 0 0,-123 0 16,35 0 0,-18 0-16,-17 0 46,-1 0-30,-17 18 0,18-18-16</inkml:trace>
  <inkml:trace contextRef="#ctx0" brushRef="#br0" timeOffset="105503.152">20461 12965 0,'18'0'47,"-1"0"-15,-17 17-17,18-17 1,17 0-1,1 18 1,-1-18-16,-35 17 16,35-17-1,-35 18 1</inkml:trace>
  <inkml:trace contextRef="#ctx0" brushRef="#br0" timeOffset="105886.132">21008 13229 0,'18'18'31,"-1"-18"-31,-17 17 16,35-17 0,1 18-16,34-18 31,-17 35-16,0-17 1,-35-18-16,-18 18 16,35-18-1,0 17 1,-35 1-16</inkml:trace>
  <inkml:trace contextRef="#ctx0" brushRef="#br0" timeOffset="106168.381">21608 13511 0,'17'0'16,"1"18"-16,0-18 31,-1 0-15,-17 18-16,35-18 15,-17 17 1,35 1 0,-18 0-1,18-18 1</inkml:trace>
  <inkml:trace contextRef="#ctx0" brushRef="#br0" timeOffset="106434.699">22437 13758 0,'17'18'0,"1"0"31,0-18-15,-1 0-1,36 17 1,-18 1 0,18 0-1,-17-1 1,-1-17-1</inkml:trace>
  <inkml:trace contextRef="#ctx0" brushRef="#br0" timeOffset="107267.709">23160 14041 0,'0'-18'31,"-18"0"-15,1 1 0,-1 17-16,-17-18 15,-1 18-15,19 0 16,-89 0-1,71 0 17,-1 71-1,36 17-15,53-18-1,-17-34 1,-19-36-16,1 17 15,-1 1 1,1-18 0,17-18-1,1 1 1,-19-1 0</inkml:trace>
  <inkml:trace contextRef="#ctx0" brushRef="#br0" timeOffset="107822.74">23372 14058 0,'-36'0'32,"19"0"-32,-1 0 15,0 18 1,1-18-16,-1 0 16,18 17-1,0 1 16,18 0 1,35 17-17,-53-17 1,35 17 0,-17-17-1,-1-18-15,-17 17 16,18-17-1,-18 18 1,-71 17 0,1 0-1,52-35 1,0 0 0,18-17 46</inkml:trace>
  <inkml:trace contextRef="#ctx0" brushRef="#br0" timeOffset="108484.481">23530 14005 0,'0'18'78,"0"17"-78,0-17 15,0 35-15,0-36 16,0 72 0,0-54-1,0 0 1,0-17 31,0-1-32,18-17 1,0 0 0,17 0-1,-18 0 1,36 0 0,-35 0 15,-36 0 31</inkml:trace>
  <inkml:trace contextRef="#ctx0" brushRef="#br0" timeOffset="111904.356">21290 13423 0,'-18'0'109,"1"0"-109,-1 0 16,1 18-16,-19-1 16,-70 19 15,89-36 0,34 0 94</inkml:trace>
  <inkml:trace contextRef="#ctx0" brushRef="#br0" timeOffset="112449.953">21325 13353 0,'18'0'32,"-18"17"-17,18 1-15,-1 17 16,-17 0-16,53 36 47,-35-36-16,-18-17 0</inkml:trace>
  <inkml:trace contextRef="#ctx0" brushRef="#br0" timeOffset="116509.867">20655 12876 0,'-35'-17'719,"35"-1"-719,-18 18 16,36 0 234,-18-18-125,0 1-125,0-1 78,17 18 78,-17-17-140,0-1-16,18 18 15,0 0 16,17 0-31,0 35 16,-17-17 0,0-1-1,-54-52 63,19 35-62,-1-35 0,0 35-1,18-18-15,-17 18 32</inkml:trace>
  <inkml:trace contextRef="#ctx0" brushRef="#br0" timeOffset="129179.303">20655 12806 0,'-18'0'125,"1"0"-109,-1 0 0,1 0-1,-36 0 17,17 0-32,19 0 15,-1 0 1,-17 0-1,17 0 1,1 0 0,-36 0-1,35 0 1,0 0 0,1 0-1,-1 0 1,0 0-1,1 0 1,-1 0 0,-17 0-1,17 0-15,1 0 16,-1 0 0,0 0-1,1 0 16,-1 0-31,0 0 16,1 0 0,-1 0-16,0 0 15,1 0 1,-18 0 0,17 0-1,-17 0 16,-1 17-15,19-17 0,-1 0-1,0 0-15,1 0 32,-18 0 171,17 18-203,0-18 15,1 0-15,-1 0 16,0 0 0,1 0-1,-19 0 1,1 18-1,0-18 1,0 0 15,-18 0-15,17 17-16,1-17 16,17 0 202,1 0-202,-1 0-16,1 0 31,-1 0-15,0 0 31,1 0-32,-1 0-15,0 0 16,1 0 0</inkml:trace>
  <inkml:trace contextRef="#ctx0" brushRef="#br0" timeOffset="141763.936">20602 12771 0,'18'0'234,"-18"17"-234,17-17 16,-17 18 0,0-1 15,0 1-31,0 0 15,-17-18 32,-1 0-31,1 0 15,17-18 16,0 0-47,0 1 31,0-1 188,0 1-203,0-1-16,0 0 15,17 18 63,1 0-62,-1 0 125,-17 18 437,0 0-563,0-1 1,0 1-16,-17-18 63,-1-18-48,1 1 1,17-1 15,0 0-15,17 36 187,1 0-188</inkml:trace>
  <inkml:trace contextRef="#ctx0" brushRef="#br0" timeOffset="167206.882">30251 9207 0,'0'18'46,"0"0"-30,0-1-16,-18 107 31,18-71-15,0-18-16,0 53 16,0-70-1,35 35 1,1 0-1,-1-36 1,0 19 0,18 17-1,-18-36 1,-17-17 0,17 0-1,1 0 16,16 0-15,-16 0 0,34 0-1,-34-17 1,-1-19 0,-18 19-1,19-19 1,-1-17-1,-35 18 1,0-88 0,0 52-1,0 1 1,-18 34 0,1 19-1,-71-72 16,52 89-15,1-52-16,0 34 16,-18 0-1,0 1 1,18 17 15,-1 0-15,1 17-1,0 1-15,0 17 16,-1 18 0,1 0-1,17-18-15,18-17 16,18-18 46,0 0-46</inkml:trace>
  <inkml:trace contextRef="#ctx0" brushRef="#br0" timeOffset="171446.562">31468 10513 0,'0'17'0,"-18"1"0,18 0 15,0 17-15,0 18 16,0-35-1,88 87 17,36 1-1,87-88 0,-193-18-31,176-53 47,-141-18-31,-18 1-1,18-54 1,-53 54 0,0-1-1,0-52 1,0-18-1,-53 35 1,-17 35 0,-71 18-1,0 18 1,52 17 0,1-17-1,0 17 1,0 1-1,35 17-15,0-18 16,18 18 15,-36 0 1,18 53-17,18-18-15,17 18 16,1 0-1,-1 0-15,0 35 16,18-17 0,18-1-1,17-34 1,-17-19 0,17 19-1,0-1 1,18 18-1,0-36 17,-35 19-17,17-19 1,18 36 0,-35-35-1,-1 0-15,1-18 31</inkml:trace>
  <inkml:trace contextRef="#ctx0" brushRef="#br0" timeOffset="184037.91">27940 9472 0,'0'18'63,"0"-1"-63,0 1 31,0 53 0,18-19 0,-1-34-15,19 0 0,-36-1-1,35 19-15,-18-19 31,19 19-15,-19-36 0,54 17-1,-53-17 1,17 0 0,0 0-1,0-35 1,18 0-1,-35-36 1,17 18 0,1-17-1,-19-1 1,-17 53 0,0-17 15,0 18-16,0-19 1,-17 1 0,-1 17-1,18 1 1,-18 17 0,1 0-16,17-36 15,-53 19 1,0-1-1,-18 18 1,36 0 0,-18 0-1,35 0 1,1 0 0,-1 18-1,0-1 16,-17 19-15,18-1 0,-1 0-1,18-17-15,0 0 16,0-1 0,0 1 15,0-1-16</inkml:trace>
  <inkml:trace contextRef="#ctx0" brushRef="#br0" timeOffset="187800.056">24165 10072 0,'18'17'219,"-18"1"-219,18 17 15,-1 18-15,-17-35 16,18 17-16,-1 0 15,-17 1 1,36 70 15,34-18 1,-70-71-17,18 1 1,0 17-16,-1-17 15,36 0 17,-53-1-32,18 1 15,-1 0-15,19-1 16,-19 1 0,54-1-1,-18-17 1,0 0-1,-18 18 1,0-18 0,36 0-1,-18 0 1,-18 0 0,18-18-1,-18-17 1,0 18 15,-17-1-15,0-35-1,-1-18 1,1-17 0,17 53-1,-35-18 1,0 0-1,0 18 1,0 0 0,0-1-16,0 1 15,0 17 1,-17-17 0,-1-18-1,-35 0 1,35 36-1,-17-36 17,18 35-17,-19-17 1,-17-18 0,0 35-1,18 1 1,18-1-1,-36-17 17,0 35-17,0-18 1,0 18 0,35 0-1,1 0 1,-36 0-1,35 0 17,0 0-32,-17 0 15,17 0 1,-52 0 0,35 35-1,17-17 1,0-18 31</inkml:trace>
  <inkml:trace contextRef="#ctx0" brushRef="#br0" timeOffset="196135.203">2910 9578 0,'18'18'47,"17"-1"-32,-35 1-15,18-1 16,0-17-16,-18 18 16,35 0-1,-17-1 16,-18-34 32,0-1-47</inkml:trace>
  <inkml:trace contextRef="#ctx0" brushRef="#br0" timeOffset="197425.815">3969 8749 0</inkml:trace>
  <inkml:trace contextRef="#ctx0" brushRef="#br0" timeOffset="199093.795">3916 8837 0,'17'0'63,"1"0"-48,0 0-15,-1 18 16,36 17 15,-35-17-15</inkml:trace>
  <inkml:trace contextRef="#ctx0" brushRef="#br0" timeOffset="208371.385">28910 10830 0,'0'0'0,"18"-17"15,-18-1-15,0 0 16,17 1 0,1-1-1,0-17 1,35-18 15,0 35 0,-36 18-15,1 0 0,35 53-1,-53-35-15,0-1 16,17 19 0,-17 34-1,0 18 1,0-52-1,0-19 1,-17 1 62,-1 0-62,0-18-1,1 17-15,-1 1 16,18 0-16,0-1 16,0 18-1</inkml:trace>
  <inkml:trace contextRef="#ctx0" brushRef="#br0" timeOffset="208727.47">29016 11412 0,'18'0'15,"-1"0"17,1 0 14,-18 18-30</inkml:trace>
  <inkml:trace contextRef="#ctx0" brushRef="#br0" timeOffset="-156973.174">16298 10442 0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11-26T03:11:25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31627 8255 0,'17'0'47,"-17"18"0,0-1-31,0 1-16,18 0 15,-18 34 1,0 1 0,0 0-16,0 18 15,0-1 1,0 36-1,0-18 1,0 1 0,0-1-1,35 18 1,-17-71 0,-18 18-1,35 17 16,-17-17-15,-1 0 0,19 35-1,-19-52 1,36 17 0,-53-18-1,35-17 1,-17-1-1,17 1 1,36-18 0,17 0-1,88-18 1,1-35 0,-36-53-1,18 1 1,-53 16 15,-18-34-15,-71-18-1,-17-88 1,0-36 0,0 124-1,0-18 1,-17 71-1,-36 0 1,-35-18 0,-1 18-1,72 52-15,-54-34 16,1 35 0,17-18-1,17 17 1,-16 36 15,16 0-15,-140 0-1,35 89 1,70-54 0,-17 35-1,17 1 1,19 17-1,16-53 1,1 36 0,35-53-1,0-1 1,0 1 0,-18-18-1,18 18 32,0-1-31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11-26T03:12:57.9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21784 12100 0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72889-75B7-4665-BBD4-3F92E4DF6A82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6EA63-84DC-4FDB-B884-95E87A4073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055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577C0-038B-46E1-A16F-507805C8074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029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1322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变异算子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F=[0,2]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越小 局部搜索能力越强，太小则容易早熟。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越大全局搜索能力越强，但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＞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时，想要算法快速收敛到最优值会变得十分不易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。建议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F=0.5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交叉算子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=[0,1],CR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越大越容易交叉，加速收敛，建议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CR=0.1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3540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状态转移算法，旋转变换搜周边，平移变换搜直线，伸缩变换搜大范围，坐标变换沿坐标搜索。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44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1263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3593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9357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083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083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03019B7-3BF2-4272-8D6B-5DE786862268}" type="slidenum">
              <a:rPr altLang="en-US" sz="1200" b="0" baseline="0" smtClean="0">
                <a:solidFill>
                  <a:schemeClr val="tx1"/>
                </a:solidFill>
                <a:sym typeface="+mn-ea"/>
              </a:rPr>
              <a:pPr/>
              <a:t>16</a:t>
            </a:fld>
            <a:endParaRPr lang="zh-CN" altLang="en-US" sz="1200" b="0" baseline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65590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3129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0228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25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083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083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03019B7-3BF2-4272-8D6B-5DE786862268}" type="slidenum">
              <a:rPr altLang="en-US" sz="1200" b="0" baseline="0" smtClean="0">
                <a:solidFill>
                  <a:schemeClr val="tx1"/>
                </a:solidFill>
                <a:sym typeface="+mn-ea"/>
              </a:rPr>
              <a:pPr/>
              <a:t>2</a:t>
            </a:fld>
            <a:endParaRPr lang="zh-CN" altLang="en-US" sz="1200" b="0" baseline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69620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083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083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03019B7-3BF2-4272-8D6B-5DE786862268}" type="slidenum">
              <a:rPr altLang="en-US" sz="1200" b="0" baseline="0" smtClean="0">
                <a:solidFill>
                  <a:schemeClr val="tx1"/>
                </a:solidFill>
                <a:sym typeface="+mn-ea"/>
              </a:rPr>
              <a:pPr/>
              <a:t>20</a:t>
            </a:fld>
            <a:endParaRPr lang="zh-CN" altLang="en-US" sz="1200" b="0" baseline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91205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0098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06125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4919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083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083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03019B7-3BF2-4272-8D6B-5DE786862268}" type="slidenum">
              <a:rPr altLang="en-US" sz="1200" b="0" baseline="0" smtClean="0">
                <a:solidFill>
                  <a:schemeClr val="tx1"/>
                </a:solidFill>
                <a:sym typeface="+mn-ea"/>
              </a:rPr>
              <a:pPr/>
              <a:t>24</a:t>
            </a:fld>
            <a:endParaRPr lang="zh-CN" altLang="en-US" sz="1200" b="0" baseline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80458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13003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白粘土数据：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尹振宇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粒状土力学本构理论及应用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[M].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中国建筑工业出版社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22701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白粘土数据：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尹振宇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粒状土力学本构理论及应用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[M].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北京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中国建筑工业出版社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2021.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618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3717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7786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083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083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03019B7-3BF2-4272-8D6B-5DE786862268}" type="slidenum">
              <a:rPr altLang="en-US" sz="1200" b="0" baseline="0" smtClean="0">
                <a:solidFill>
                  <a:schemeClr val="tx1"/>
                </a:solidFill>
                <a:sym typeface="+mn-ea"/>
              </a:rPr>
              <a:pPr/>
              <a:t>3</a:t>
            </a:fld>
            <a:endParaRPr lang="zh-CN" altLang="en-US" sz="1200" b="0" baseline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16130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0835" name="备注占位符 2"/>
          <p:cNvSpPr>
            <a:spLocks noGrp="1" noChangeArrowheads="1"/>
          </p:cNvSpPr>
          <p:nvPr>
            <p:ph type="body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20836" name="灯片编号占位符 3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 baseline="-25000">
                <a:solidFill>
                  <a:srgbClr val="0C6C92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003019B7-3BF2-4272-8D6B-5DE786862268}" type="slidenum">
              <a:rPr altLang="en-US" sz="1200" b="0" baseline="0" smtClean="0">
                <a:solidFill>
                  <a:schemeClr val="tx1"/>
                </a:solidFill>
                <a:sym typeface="+mn-ea"/>
              </a:rPr>
              <a:pPr/>
              <a:t>30</a:t>
            </a:fld>
            <a:endParaRPr lang="zh-CN" altLang="en-US" sz="1200" b="0" baseline="0">
              <a:solidFill>
                <a:schemeClr val="tx1"/>
              </a:solidFill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190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987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常规方法确定土的模型参数所需试验较多，比如，姚仰平等提出的</a:t>
            </a:r>
            <a:r>
              <a:rPr lang="en-US" altLang="zh-CN" dirty="0"/>
              <a:t>CSUH</a:t>
            </a:r>
            <a:r>
              <a:rPr lang="zh-CN" altLang="en-US" dirty="0"/>
              <a:t>模型，常规方法确定此模型参数需要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等向压缩试验、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试验和等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试验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试验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确定模型参数</a:t>
            </a:r>
            <a:r>
              <a:rPr lang="zh-CN" altLang="en-US" dirty="0"/>
              <a:t>。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尹振宇等提出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描述砂土的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SIMSAND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本构模型，常规方法确定此模型需要等向压缩试验、侧限固结试验以及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试验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而反演方法可以通过曲线拟合充分利用应力应变曲线上每一点信息，因此，在试验资料缺失时仍可确定模型参数，适用于不同本构模型参数的确定。</a:t>
            </a:r>
          </a:p>
        </p:txBody>
      </p:sp>
    </p:spTree>
    <p:extLst>
      <p:ext uri="{BB962C8B-B14F-4D97-AF65-F5344CB8AC3E}">
        <p14:creationId xmlns:p14="http://schemas.microsoft.com/office/powerpoint/2010/main" val="92761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676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342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073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用主应力主应变表示的方程有</a:t>
            </a:r>
            <a:r>
              <a:rPr lang="en-US" altLang="zh-CN" dirty="0"/>
              <a:t>6</a:t>
            </a:r>
            <a:r>
              <a:rPr lang="zh-CN" altLang="en-US" dirty="0"/>
              <a:t>个变量，</a:t>
            </a:r>
            <a:r>
              <a:rPr lang="en-US" altLang="zh-CN" dirty="0"/>
              <a:t>3</a:t>
            </a:r>
            <a:r>
              <a:rPr lang="zh-CN" altLang="en-US" dirty="0"/>
              <a:t>个方程，要想将其余</a:t>
            </a:r>
            <a:r>
              <a:rPr lang="en-US" altLang="zh-CN" dirty="0"/>
              <a:t>5</a:t>
            </a:r>
            <a:r>
              <a:rPr lang="zh-CN" altLang="en-US" dirty="0"/>
              <a:t>个变量都用</a:t>
            </a:r>
            <a:r>
              <a:rPr lang="en-US" altLang="zh-CN" dirty="0"/>
              <a:t>de1</a:t>
            </a:r>
            <a:r>
              <a:rPr lang="zh-CN" altLang="en-US" dirty="0"/>
              <a:t>表示，还需要</a:t>
            </a:r>
            <a:r>
              <a:rPr lang="en-US" altLang="zh-CN" dirty="0"/>
              <a:t>2</a:t>
            </a:r>
            <a:r>
              <a:rPr lang="zh-CN" altLang="en-US" dirty="0"/>
              <a:t>个方程，即应力路径约束方程和中主应力系数方程。</a:t>
            </a:r>
            <a:endParaRPr lang="en-US" altLang="zh-CN" dirty="0"/>
          </a:p>
          <a:p>
            <a:r>
              <a:rPr lang="zh-CN" altLang="en-US" dirty="0"/>
              <a:t>以等向压缩路径为例，应力约束为主应力增量相等，中主应力系数</a:t>
            </a:r>
            <a:r>
              <a:rPr lang="en-US" altLang="zh-CN" dirty="0"/>
              <a:t>b=0</a:t>
            </a:r>
            <a:r>
              <a:rPr lang="zh-CN" altLang="en-US" dirty="0"/>
              <a:t>，解方程可将其余</a:t>
            </a:r>
            <a:r>
              <a:rPr lang="en-US" altLang="zh-CN" dirty="0"/>
              <a:t>5</a:t>
            </a:r>
            <a:r>
              <a:rPr lang="zh-CN" altLang="en-US" dirty="0"/>
              <a:t>个增量用轴向应变</a:t>
            </a:r>
            <a:r>
              <a:rPr lang="en-US" altLang="zh-CN" dirty="0"/>
              <a:t>de1</a:t>
            </a:r>
            <a:r>
              <a:rPr lang="zh-CN" altLang="en-US" dirty="0"/>
              <a:t>表示。其余应力路径类似。不同本构模型的迭代增量式只是用不同的柔度矩阵。</a:t>
            </a:r>
          </a:p>
        </p:txBody>
      </p:sp>
    </p:spTree>
    <p:extLst>
      <p:ext uri="{BB962C8B-B14F-4D97-AF65-F5344CB8AC3E}">
        <p14:creationId xmlns:p14="http://schemas.microsoft.com/office/powerpoint/2010/main" val="109494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用主应力主应变表示的方程有</a:t>
            </a:r>
            <a:r>
              <a:rPr lang="en-US" altLang="zh-CN" dirty="0"/>
              <a:t>6</a:t>
            </a:r>
            <a:r>
              <a:rPr lang="zh-CN" altLang="en-US" dirty="0"/>
              <a:t>个变量，</a:t>
            </a:r>
            <a:r>
              <a:rPr lang="en-US" altLang="zh-CN" dirty="0"/>
              <a:t>3</a:t>
            </a:r>
            <a:r>
              <a:rPr lang="zh-CN" altLang="en-US" dirty="0"/>
              <a:t>个方程，要想将其余</a:t>
            </a:r>
            <a:r>
              <a:rPr lang="en-US" altLang="zh-CN" dirty="0"/>
              <a:t>5</a:t>
            </a:r>
            <a:r>
              <a:rPr lang="zh-CN" altLang="en-US" dirty="0"/>
              <a:t>个变量都用</a:t>
            </a:r>
            <a:r>
              <a:rPr lang="en-US" altLang="zh-CN" dirty="0"/>
              <a:t>de1</a:t>
            </a:r>
            <a:r>
              <a:rPr lang="zh-CN" altLang="en-US" dirty="0"/>
              <a:t>表示，还需要</a:t>
            </a:r>
            <a:r>
              <a:rPr lang="en-US" altLang="zh-CN" dirty="0"/>
              <a:t>2</a:t>
            </a:r>
            <a:r>
              <a:rPr lang="zh-CN" altLang="en-US" dirty="0"/>
              <a:t>个方程，即应力路径约束方程和中主应力系数方程。</a:t>
            </a:r>
            <a:endParaRPr lang="en-US" altLang="zh-CN" dirty="0"/>
          </a:p>
          <a:p>
            <a:r>
              <a:rPr lang="zh-CN" altLang="en-US" dirty="0"/>
              <a:t>以等向压缩路径为例，应力约束为主应力增量相等，中主应力系数</a:t>
            </a:r>
            <a:r>
              <a:rPr lang="en-US" altLang="zh-CN" dirty="0"/>
              <a:t>b=0</a:t>
            </a:r>
            <a:r>
              <a:rPr lang="zh-CN" altLang="en-US" dirty="0"/>
              <a:t>，解方程可将其余</a:t>
            </a:r>
            <a:r>
              <a:rPr lang="en-US" altLang="zh-CN" dirty="0"/>
              <a:t>5</a:t>
            </a:r>
            <a:r>
              <a:rPr lang="zh-CN" altLang="en-US" dirty="0"/>
              <a:t>个增量用轴向应变</a:t>
            </a:r>
            <a:r>
              <a:rPr lang="en-US" altLang="zh-CN" dirty="0"/>
              <a:t>de1</a:t>
            </a:r>
            <a:r>
              <a:rPr lang="zh-CN" altLang="en-US" dirty="0"/>
              <a:t>表示。其余应力路径类似。不同本构模型的迭代增量式只是用不同的柔度矩阵。</a:t>
            </a:r>
          </a:p>
        </p:txBody>
      </p:sp>
    </p:spTree>
    <p:extLst>
      <p:ext uri="{BB962C8B-B14F-4D97-AF65-F5344CB8AC3E}">
        <p14:creationId xmlns:p14="http://schemas.microsoft.com/office/powerpoint/2010/main" val="3360786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84B59-A163-421B-B4CB-29194E5AC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9286A2-9B1A-4044-AEB1-213675930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8584FC-179A-47C5-8444-4F2BF6A2B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1F13F3-7AAB-409A-B3A4-FAE643331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580AD0-1E93-435C-870C-07D70C69A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11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B543C-148A-4042-BD27-1454BB124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C85AD1-BB72-43E1-A633-8DFEA41278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5F33B6-53DC-412F-84C1-6EB6930EA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8596BB-E5C1-42A0-A999-3B132D3E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65952E-3B3F-4943-A16C-9F1FB238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5800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2A1061A-67D0-4A72-BAB2-6C3D9FB6CE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600AD4-825B-4748-A116-0433F054C7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1DAC21-C1C6-417D-8844-7E016CF0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EA2A41-E1C5-425C-AB9C-9A3B3B9AD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7F742-6CCB-4EC6-8563-59578B10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982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A3A00-690C-4F41-BE6D-34655C55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6B2F88-905F-4B1C-8297-8A5183EAD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921023-497A-41A5-96E4-E5D65D5EE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B938F0-CBF3-46E9-8614-21EDD2F63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C03CB5-3704-43FD-90E4-63EF9139D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53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0F803-C094-4C2C-BFB4-8AB927779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558A80-8493-438E-BFDD-7A60CEAEA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9528A54-5883-4AA2-B1D8-914FA1F2F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9B732F-726D-4A63-8F11-0CB04C79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A34E132-7BEC-4767-BA9D-E17A6E2D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09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5CAE1-7173-4DE3-B9E5-F55D3BA9A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FE3C6D-62BE-4113-8CB5-700ECD4CC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C01837-A32A-4D98-A788-D74D0F579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2DFC28E-EC4E-4043-820C-69EEA2878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7EB8095-3C7F-4963-AC4B-301527B27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ABF461-BEB8-46FE-A32A-C46779D0B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763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B18C74-D21E-4141-AD78-91EFE477A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54A460-9355-4801-B6C8-0130CDD74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E3DF37-9FF3-458C-9CF9-86FA236E58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95F3E0-B401-490F-86DD-990DB9DED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F7D9454-1955-436E-AA66-88A92758E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B837129-08E3-4737-BC39-FA852876D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974010-1BC4-4D29-B98C-565A7125A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AEEC4D8-EE8B-4AF6-B666-32CE6D26C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74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FECB10-3817-47EE-8E7E-3F6D8B2E4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0337ECC-E7A5-4F1A-AF7C-13C076040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FEABF0-31F4-4E0F-A892-4819FD6A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DAD5C7-695E-424B-BB05-DF244C7AD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5741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6DA69F-3BA4-45DF-9436-1E3C409EE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274825-F8CF-4C1E-81A2-A2C301E4A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FEC206-1A66-4C20-87B5-C5FD86DD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417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AB1BBF-8AE5-453A-8F50-094655895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AD238A-5581-4BAD-8CDD-7E5C31D973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CEE92C8-0D5C-4644-8A2F-83860B314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B5724D-DB44-41E2-A17C-9A17602DA5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840DB7-2BD8-4E54-8351-85D84EB67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075C4F8-4DA8-4884-8BC5-C0945340F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79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EDCA31-B9D2-41A4-A54E-1F35CA269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440CD08-7BDB-447D-8164-658ADB27E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328577-79FB-41A7-A6D5-9C4ABE439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50CEB8-3B61-4B7B-A01F-B30D8519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3D5258-3C4E-4DA5-AC01-0114B32BF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5ED68B-F141-44EB-9238-1547513FA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924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2C3A27-E2C2-4EA8-A77D-691B12109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A235BF-FB0D-431C-86E9-99C8EFE10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7F3A4C-AD76-434E-BA09-C789DB34A1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3BA5B-3F90-4814-98F4-68AA95991318}" type="datetimeFigureOut">
              <a:rPr lang="zh-CN" altLang="en-US" smtClean="0"/>
              <a:t>2022/11/25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025069-51D4-496A-8A82-A5DFF0AA6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95115C-DB4F-40F8-B63D-C2BE948BE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87FF64-5C73-4BE0-AE89-64E440C774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80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oleObject" Target="../embeddings/oleObject29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8.png"/><Relationship Id="rId12" Type="http://schemas.openxmlformats.org/officeDocument/2006/relationships/image" Target="../media/image32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4.w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png"/><Relationship Id="rId11" Type="http://schemas.openxmlformats.org/officeDocument/2006/relationships/oleObject" Target="../embeddings/oleObject28.bin"/><Relationship Id="rId5" Type="http://schemas.openxmlformats.org/officeDocument/2006/relationships/image" Target="../media/image36.png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31.wmf"/><Relationship Id="rId4" Type="http://schemas.openxmlformats.org/officeDocument/2006/relationships/image" Target="../media/image35.png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33.w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5.bin"/><Relationship Id="rId18" Type="http://schemas.openxmlformats.org/officeDocument/2006/relationships/image" Target="../media/image46.wmf"/><Relationship Id="rId26" Type="http://schemas.openxmlformats.org/officeDocument/2006/relationships/oleObject" Target="../embeddings/oleObject42.bin"/><Relationship Id="rId21" Type="http://schemas.openxmlformats.org/officeDocument/2006/relationships/oleObject" Target="../embeddings/oleObject39.bin"/><Relationship Id="rId34" Type="http://schemas.openxmlformats.org/officeDocument/2006/relationships/image" Target="../media/image51.wmf"/><Relationship Id="rId7" Type="http://schemas.openxmlformats.org/officeDocument/2006/relationships/image" Target="../media/image41.wmf"/><Relationship Id="rId12" Type="http://schemas.openxmlformats.org/officeDocument/2006/relationships/image" Target="../media/image43.wmf"/><Relationship Id="rId17" Type="http://schemas.openxmlformats.org/officeDocument/2006/relationships/oleObject" Target="../embeddings/oleObject37.bin"/><Relationship Id="rId25" Type="http://schemas.openxmlformats.org/officeDocument/2006/relationships/oleObject" Target="../embeddings/oleObject41.bin"/><Relationship Id="rId33" Type="http://schemas.openxmlformats.org/officeDocument/2006/relationships/oleObject" Target="../embeddings/oleObject48.bin"/><Relationship Id="rId38" Type="http://schemas.openxmlformats.org/officeDocument/2006/relationships/image" Target="../media/image5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45.wmf"/><Relationship Id="rId20" Type="http://schemas.openxmlformats.org/officeDocument/2006/relationships/image" Target="../media/image47.wmf"/><Relationship Id="rId29" Type="http://schemas.openxmlformats.org/officeDocument/2006/relationships/oleObject" Target="../embeddings/oleObject45.bin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4.bin"/><Relationship Id="rId24" Type="http://schemas.openxmlformats.org/officeDocument/2006/relationships/image" Target="../media/image49.wmf"/><Relationship Id="rId32" Type="http://schemas.openxmlformats.org/officeDocument/2006/relationships/oleObject" Target="../embeddings/oleObject47.bin"/><Relationship Id="rId37" Type="http://schemas.openxmlformats.org/officeDocument/2006/relationships/oleObject" Target="../embeddings/oleObject50.bin"/><Relationship Id="rId5" Type="http://schemas.openxmlformats.org/officeDocument/2006/relationships/image" Target="../media/image40.wmf"/><Relationship Id="rId15" Type="http://schemas.openxmlformats.org/officeDocument/2006/relationships/oleObject" Target="../embeddings/oleObject36.bin"/><Relationship Id="rId23" Type="http://schemas.openxmlformats.org/officeDocument/2006/relationships/oleObject" Target="../embeddings/oleObject40.bin"/><Relationship Id="rId28" Type="http://schemas.openxmlformats.org/officeDocument/2006/relationships/oleObject" Target="../embeddings/oleObject44.bin"/><Relationship Id="rId36" Type="http://schemas.openxmlformats.org/officeDocument/2006/relationships/image" Target="../media/image52.wmf"/><Relationship Id="rId10" Type="http://schemas.openxmlformats.org/officeDocument/2006/relationships/image" Target="../media/image54.png"/><Relationship Id="rId19" Type="http://schemas.openxmlformats.org/officeDocument/2006/relationships/oleObject" Target="../embeddings/oleObject38.bin"/><Relationship Id="rId31" Type="http://schemas.openxmlformats.org/officeDocument/2006/relationships/oleObject" Target="../embeddings/oleObject46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42.wmf"/><Relationship Id="rId14" Type="http://schemas.openxmlformats.org/officeDocument/2006/relationships/image" Target="../media/image44.wmf"/><Relationship Id="rId22" Type="http://schemas.openxmlformats.org/officeDocument/2006/relationships/image" Target="../media/image48.wmf"/><Relationship Id="rId27" Type="http://schemas.openxmlformats.org/officeDocument/2006/relationships/oleObject" Target="../embeddings/oleObject43.bin"/><Relationship Id="rId30" Type="http://schemas.openxmlformats.org/officeDocument/2006/relationships/image" Target="../media/image50.wmf"/><Relationship Id="rId35" Type="http://schemas.openxmlformats.org/officeDocument/2006/relationships/oleObject" Target="../embeddings/oleObject49.bin"/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62.png"/><Relationship Id="rId12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1.png"/><Relationship Id="rId11" Type="http://schemas.openxmlformats.org/officeDocument/2006/relationships/image" Target="../media/image56.wmf"/><Relationship Id="rId5" Type="http://schemas.openxmlformats.org/officeDocument/2006/relationships/image" Target="../media/image60.png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52.bin"/><Relationship Id="rId4" Type="http://schemas.openxmlformats.org/officeDocument/2006/relationships/image" Target="../media/image59.png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4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56.bin"/><Relationship Id="rId12" Type="http://schemas.openxmlformats.org/officeDocument/2006/relationships/image" Target="../media/image8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58.bin"/><Relationship Id="rId5" Type="http://schemas.openxmlformats.org/officeDocument/2006/relationships/oleObject" Target="../embeddings/oleObject55.bin"/><Relationship Id="rId10" Type="http://schemas.openxmlformats.org/officeDocument/2006/relationships/image" Target="../media/image79.wmf"/><Relationship Id="rId4" Type="http://schemas.openxmlformats.org/officeDocument/2006/relationships/image" Target="../media/image81.png"/><Relationship Id="rId9" Type="http://schemas.openxmlformats.org/officeDocument/2006/relationships/oleObject" Target="../embeddings/oleObject57.bin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customXml" Target="../ink/ink1.xml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85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6.png"/><Relationship Id="rId11" Type="http://schemas.openxmlformats.org/officeDocument/2006/relationships/oleObject" Target="../embeddings/oleObject62.bin"/><Relationship Id="rId5" Type="http://schemas.openxmlformats.org/officeDocument/2006/relationships/image" Target="../media/image82.wmf"/><Relationship Id="rId10" Type="http://schemas.openxmlformats.org/officeDocument/2006/relationships/image" Target="../media/image84.wmf"/><Relationship Id="rId4" Type="http://schemas.openxmlformats.org/officeDocument/2006/relationships/oleObject" Target="../embeddings/oleObject59.bin"/><Relationship Id="rId9" Type="http://schemas.openxmlformats.org/officeDocument/2006/relationships/oleObject" Target="../embeddings/oleObject61.bin"/><Relationship Id="rId14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13" Type="http://schemas.openxmlformats.org/officeDocument/2006/relationships/customXml" Target="../ink/ink2.xml"/><Relationship Id="rId3" Type="http://schemas.openxmlformats.org/officeDocument/2006/relationships/notesSlide" Target="../notesSlides/notesSlide23.xml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8.e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0" Type="http://schemas.openxmlformats.org/officeDocument/2006/relationships/image" Target="../media/image90.wmf"/><Relationship Id="rId4" Type="http://schemas.openxmlformats.org/officeDocument/2006/relationships/image" Target="../media/image92.png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notesSlide" Target="../notesSlides/notesSlide25.xml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67.bin"/><Relationship Id="rId10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customXml" Target="../ink/ink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customXml" Target="../ink/ink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5" Type="http://schemas.openxmlformats.org/officeDocument/2006/relationships/image" Target="../media/image5.w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13" Type="http://schemas.openxmlformats.org/officeDocument/2006/relationships/image" Target="../media/image12.wmf"/><Relationship Id="rId18" Type="http://schemas.openxmlformats.org/officeDocument/2006/relationships/oleObject" Target="../embeddings/oleObject11.bin"/><Relationship Id="rId26" Type="http://schemas.openxmlformats.org/officeDocument/2006/relationships/oleObject" Target="../embeddings/oleObject15.bin"/><Relationship Id="rId3" Type="http://schemas.openxmlformats.org/officeDocument/2006/relationships/notesSlide" Target="../notesSlides/notesSlide7.xml"/><Relationship Id="rId21" Type="http://schemas.openxmlformats.org/officeDocument/2006/relationships/image" Target="../media/image16.wmf"/><Relationship Id="rId7" Type="http://schemas.openxmlformats.org/officeDocument/2006/relationships/image" Target="../media/image9.wmf"/><Relationship Id="rId12" Type="http://schemas.openxmlformats.org/officeDocument/2006/relationships/oleObject" Target="../embeddings/oleObject8.bin"/><Relationship Id="rId17" Type="http://schemas.openxmlformats.org/officeDocument/2006/relationships/image" Target="../media/image14.wmf"/><Relationship Id="rId25" Type="http://schemas.openxmlformats.org/officeDocument/2006/relationships/image" Target="../media/image18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10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1.wmf"/><Relationship Id="rId24" Type="http://schemas.openxmlformats.org/officeDocument/2006/relationships/oleObject" Target="../embeddings/oleObject14.bin"/><Relationship Id="rId5" Type="http://schemas.openxmlformats.org/officeDocument/2006/relationships/image" Target="../media/image8.wmf"/><Relationship Id="rId15" Type="http://schemas.openxmlformats.org/officeDocument/2006/relationships/image" Target="../media/image13.wmf"/><Relationship Id="rId23" Type="http://schemas.openxmlformats.org/officeDocument/2006/relationships/image" Target="../media/image17.wmf"/><Relationship Id="rId10" Type="http://schemas.openxmlformats.org/officeDocument/2006/relationships/oleObject" Target="../embeddings/oleObject7.bin"/><Relationship Id="rId19" Type="http://schemas.openxmlformats.org/officeDocument/2006/relationships/image" Target="../media/image15.wmf"/><Relationship Id="rId4" Type="http://schemas.openxmlformats.org/officeDocument/2006/relationships/oleObject" Target="../embeddings/oleObject4.bin"/><Relationship Id="rId9" Type="http://schemas.openxmlformats.org/officeDocument/2006/relationships/image" Target="../media/image10.wmf"/><Relationship Id="rId14" Type="http://schemas.openxmlformats.org/officeDocument/2006/relationships/oleObject" Target="../embeddings/oleObject9.bin"/><Relationship Id="rId22" Type="http://schemas.openxmlformats.org/officeDocument/2006/relationships/oleObject" Target="../embeddings/oleObject13.bin"/><Relationship Id="rId27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4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21.wmf"/><Relationship Id="rId12" Type="http://schemas.openxmlformats.org/officeDocument/2006/relationships/oleObject" Target="../embeddings/oleObject2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oleObject" Target="../embeddings/oleObject19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2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26.wmf"/><Relationship Id="rId12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2.bin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5" Type="http://schemas.openxmlformats.org/officeDocument/2006/relationships/image" Target="../media/image30.w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27.wmf"/><Relationship Id="rId14" Type="http://schemas.openxmlformats.org/officeDocument/2006/relationships/oleObject" Target="../embeddings/oleObject2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Grp="1" noChangeArrowheads="1"/>
          </p:cNvSpPr>
          <p:nvPr>
            <p:ph type="ctrTitle" idx="4294967295"/>
          </p:nvPr>
        </p:nvSpPr>
        <p:spPr>
          <a:xfrm>
            <a:off x="0" y="1655996"/>
            <a:ext cx="12192000" cy="1779587"/>
          </a:xfrm>
          <a:solidFill>
            <a:srgbClr val="000099"/>
          </a:solidFill>
          <a:ln>
            <a:solidFill>
              <a:srgbClr val="000099"/>
            </a:solidFill>
          </a:ln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br>
              <a:rPr lang="en-US" altLang="zh-CN" sz="4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r>
              <a:rPr lang="zh-CN" altLang="en-US" sz="4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土的本构模型参数反演计算电子表格</a:t>
            </a:r>
            <a:br>
              <a:rPr lang="en-US" altLang="zh-CN" sz="48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</a:br>
            <a:endParaRPr lang="zh-CN" altLang="en-US" sz="4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7891" name="副标题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404816" y="3807817"/>
            <a:ext cx="3603804" cy="1910778"/>
          </a:xfrm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96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开 发 者：朱丙龙 博士</a:t>
            </a:r>
            <a:endParaRPr lang="en-US" altLang="zh-CN" sz="96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96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指导老师：姚仰平 教授</a:t>
            </a:r>
            <a:endParaRPr lang="en-US" altLang="zh-CN" sz="96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96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陈祖煜 院士</a:t>
            </a:r>
            <a:endParaRPr lang="en-US" altLang="zh-CN" sz="96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9600" b="1" dirty="0">
                <a:solidFill>
                  <a:srgbClr val="000099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    李  旭 教授</a:t>
            </a:r>
            <a:endParaRPr lang="en-US" altLang="zh-CN" sz="9600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altLang="zh-CN" b="1" dirty="0">
              <a:solidFill>
                <a:srgbClr val="000099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7893" name="副标题 2"/>
          <p:cNvSpPr txBox="1">
            <a:spLocks noChangeArrowheads="1"/>
          </p:cNvSpPr>
          <p:nvPr/>
        </p:nvSpPr>
        <p:spPr bwMode="auto">
          <a:xfrm>
            <a:off x="5212338" y="5718595"/>
            <a:ext cx="1767323" cy="48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Aft>
                <a:spcPct val="0"/>
              </a:spcAft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20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</a:rPr>
              <a:t>22.11.26</a:t>
            </a:r>
            <a:endParaRPr lang="zh-CN" altLang="en-US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</a:endParaRPr>
          </a:p>
        </p:txBody>
      </p:sp>
      <p:sp>
        <p:nvSpPr>
          <p:cNvPr id="7" name="灯片编号占位符 18">
            <a:extLst>
              <a:ext uri="{FF2B5EF4-FFF2-40B4-BE49-F238E27FC236}">
                <a16:creationId xmlns:a16="http://schemas.microsoft.com/office/drawing/2014/main" id="{6C0E2FAD-CF32-457F-9618-C78931F3D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3883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E997AF8-5346-4A88-A46F-32E25AE5B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>
              <a:defRPr/>
            </a:pPr>
            <a:fld id="{3A3EB869-7DEE-43CA-A492-FF7651FF7618}" type="slidenum">
              <a:rPr lang="zh-CN" altLang="en-US" smtClean="0"/>
              <a:pPr defTabSz="457200">
                <a:defRPr/>
              </a:pPr>
              <a:t>10</a:t>
            </a:fld>
            <a:endParaRPr lang="en-US" altLang="zh-CN"/>
          </a:p>
        </p:txBody>
      </p:sp>
      <p:pic>
        <p:nvPicPr>
          <p:cNvPr id="180226" name="Picture 2">
            <a:extLst>
              <a:ext uri="{FF2B5EF4-FFF2-40B4-BE49-F238E27FC236}">
                <a16:creationId xmlns:a16="http://schemas.microsoft.com/office/drawing/2014/main" id="{92277F17-8045-407E-88ED-6F3032D0A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978" y="1112837"/>
            <a:ext cx="2879725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文本框 3">
            <a:extLst>
              <a:ext uri="{FF2B5EF4-FFF2-40B4-BE49-F238E27FC236}">
                <a16:creationId xmlns:a16="http://schemas.microsoft.com/office/drawing/2014/main" id="{24DFDD3B-34CF-479C-A1FB-8F7D056659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929" y="3251705"/>
            <a:ext cx="3318759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试验（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CU</a:t>
            </a:r>
            <a:r>
              <a:rPr lang="zh-CN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0227" name="Picture 3">
            <a:extLst>
              <a:ext uri="{FF2B5EF4-FFF2-40B4-BE49-F238E27FC236}">
                <a16:creationId xmlns:a16="http://schemas.microsoft.com/office/drawing/2014/main" id="{7023D9C1-BF90-4780-875F-F3AE98CC1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7433" y="1113028"/>
            <a:ext cx="30480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8" name="Picture 4">
            <a:extLst>
              <a:ext uri="{FF2B5EF4-FFF2-40B4-BE49-F238E27FC236}">
                <a16:creationId xmlns:a16="http://schemas.microsoft.com/office/drawing/2014/main" id="{E3254DBD-160B-425B-B84F-981FC2D74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708" y="4193315"/>
            <a:ext cx="2879725" cy="214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29" name="Picture 5">
            <a:extLst>
              <a:ext uri="{FF2B5EF4-FFF2-40B4-BE49-F238E27FC236}">
                <a16:creationId xmlns:a16="http://schemas.microsoft.com/office/drawing/2014/main" id="{09A1F889-4A59-4D20-849E-05A41C311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302" y="1104899"/>
            <a:ext cx="2979737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0230" name="Picture 6">
            <a:extLst>
              <a:ext uri="{FF2B5EF4-FFF2-40B4-BE49-F238E27FC236}">
                <a16:creationId xmlns:a16="http://schemas.microsoft.com/office/drawing/2014/main" id="{E9653F41-10C9-4E41-B1F5-078EA0A56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302" y="4193315"/>
            <a:ext cx="2879725" cy="21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44AA91E9-9AE3-411E-B787-B94069E9DEEE}"/>
              </a:ext>
            </a:extLst>
          </p:cNvPr>
          <p:cNvSpPr/>
          <p:nvPr/>
        </p:nvSpPr>
        <p:spPr>
          <a:xfrm rot="5400000">
            <a:off x="5559466" y="3866430"/>
            <a:ext cx="600640" cy="2632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DD86BFE-294A-4777-B348-CD4E77DD6323}"/>
              </a:ext>
            </a:extLst>
          </p:cNvPr>
          <p:cNvSpPr/>
          <p:nvPr/>
        </p:nvSpPr>
        <p:spPr>
          <a:xfrm>
            <a:off x="5875799" y="3797959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改进</a:t>
            </a:r>
            <a:endParaRPr lang="zh-CN" altLang="en-US" b="1" i="1" dirty="0">
              <a:solidFill>
                <a:srgbClr val="0000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5EE5D9DD-D96C-426E-8AFA-E5B89B16529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32333" y="4917440"/>
          <a:ext cx="7239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Equation" r:id="rId9" imgW="723600" imgH="507960" progId="Equation.DSMT4">
                  <p:embed/>
                </p:oleObj>
              </mc:Choice>
              <mc:Fallback>
                <p:oleObj name="Equation" r:id="rId9" imgW="723600" imgH="507960" progId="Equation.DSMT4">
                  <p:embed/>
                  <p:pic>
                    <p:nvPicPr>
                      <p:cNvPr id="26" name="对象 25">
                        <a:extLst>
                          <a:ext uri="{FF2B5EF4-FFF2-40B4-BE49-F238E27FC236}">
                            <a16:creationId xmlns:a16="http://schemas.microsoft.com/office/drawing/2014/main" id="{5EE5D9DD-D96C-426E-8AFA-E5B89B1652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32333" y="4917440"/>
                        <a:ext cx="7239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BD50635B-D577-4B01-A7DF-1F5AB039257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02268" y="4291180"/>
          <a:ext cx="2133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7" name="Equation" r:id="rId11" imgW="2133360" imgH="583920" progId="Equation.DSMT4">
                  <p:embed/>
                </p:oleObj>
              </mc:Choice>
              <mc:Fallback>
                <p:oleObj name="Equation" r:id="rId11" imgW="2133360" imgH="583920" progId="Equation.DSMT4">
                  <p:embed/>
                  <p:pic>
                    <p:nvPicPr>
                      <p:cNvPr id="28" name="对象 27">
                        <a:extLst>
                          <a:ext uri="{FF2B5EF4-FFF2-40B4-BE49-F238E27FC236}">
                            <a16:creationId xmlns:a16="http://schemas.microsoft.com/office/drawing/2014/main" id="{BD50635B-D577-4B01-A7DF-1F5AB039257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02268" y="4291180"/>
                        <a:ext cx="2133600" cy="58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extLst>
              <a:ext uri="{FF2B5EF4-FFF2-40B4-BE49-F238E27FC236}">
                <a16:creationId xmlns:a16="http://schemas.microsoft.com/office/drawing/2014/main" id="{F13A4E19-3AFA-44F4-B966-27D9BFE9713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32333" y="5480871"/>
          <a:ext cx="1562100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8" name="Equation" r:id="rId13" imgW="1562040" imgH="596880" progId="Equation.DSMT4">
                  <p:embed/>
                </p:oleObj>
              </mc:Choice>
              <mc:Fallback>
                <p:oleObj name="Equation" r:id="rId13" imgW="1562040" imgH="596880" progId="Equation.DSMT4">
                  <p:embed/>
                  <p:pic>
                    <p:nvPicPr>
                      <p:cNvPr id="29" name="对象 28">
                        <a:extLst>
                          <a:ext uri="{FF2B5EF4-FFF2-40B4-BE49-F238E27FC236}">
                            <a16:creationId xmlns:a16="http://schemas.microsoft.com/office/drawing/2014/main" id="{F13A4E19-3AFA-44F4-B966-27D9BFE971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032333" y="5480871"/>
                        <a:ext cx="1562100" cy="59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12F7AF35-BF9A-4F4E-97B9-E903DDD9D58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032333" y="6190390"/>
          <a:ext cx="1435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9" name="Equation" r:id="rId15" imgW="1434960" imgH="304560" progId="Equation.DSMT4">
                  <p:embed/>
                </p:oleObj>
              </mc:Choice>
              <mc:Fallback>
                <p:oleObj name="Equation" r:id="rId15" imgW="1434960" imgH="30456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12F7AF35-BF9A-4F4E-97B9-E903DDD9D58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032333" y="6190390"/>
                        <a:ext cx="1435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文本框 3">
            <a:extLst>
              <a:ext uri="{FF2B5EF4-FFF2-40B4-BE49-F238E27FC236}">
                <a16:creationId xmlns:a16="http://schemas.microsoft.com/office/drawing/2014/main" id="{DDA96FC3-F3D8-49D1-B36A-6FC211B67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73" y="4291180"/>
            <a:ext cx="1662858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段均匀步长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3">
            <a:extLst>
              <a:ext uri="{FF2B5EF4-FFF2-40B4-BE49-F238E27FC236}">
                <a16:creationId xmlns:a16="http://schemas.microsoft.com/office/drawing/2014/main" id="{10C773A6-4D72-4C14-A15A-FAFED3735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929" y="5511603"/>
            <a:ext cx="2194796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段等差数列步长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3" name="右大括号 42">
            <a:extLst>
              <a:ext uri="{FF2B5EF4-FFF2-40B4-BE49-F238E27FC236}">
                <a16:creationId xmlns:a16="http://schemas.microsoft.com/office/drawing/2014/main" id="{4F12F1F3-2749-4FCC-BCDE-4073E648CE15}"/>
              </a:ext>
            </a:extLst>
          </p:cNvPr>
          <p:cNvSpPr/>
          <p:nvPr/>
        </p:nvSpPr>
        <p:spPr>
          <a:xfrm rot="10800000">
            <a:off x="2798033" y="4982454"/>
            <a:ext cx="253043" cy="1591912"/>
          </a:xfrm>
          <a:prstGeom prst="rightBrace">
            <a:avLst>
              <a:gd name="adj1" fmla="val 53864"/>
              <a:gd name="adj2" fmla="val 50000"/>
            </a:avLst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99"/>
              </a:solidFill>
            </a:endParaRPr>
          </a:p>
        </p:txBody>
      </p:sp>
      <p:sp>
        <p:nvSpPr>
          <p:cNvPr id="44" name="文本框 3">
            <a:extLst>
              <a:ext uri="{FF2B5EF4-FFF2-40B4-BE49-F238E27FC236}">
                <a16:creationId xmlns:a16="http://schemas.microsoft.com/office/drawing/2014/main" id="{F0BA1A61-3CBE-46CC-88B4-831A54C60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2053" y="3227374"/>
            <a:ext cx="3318759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不同积分迭代方法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CCFF3B5-D0A7-48A6-94C1-2DA9CA28AC69}"/>
              </a:ext>
            </a:extLst>
          </p:cNvPr>
          <p:cNvSpPr/>
          <p:nvPr/>
        </p:nvSpPr>
        <p:spPr>
          <a:xfrm>
            <a:off x="864286" y="4982454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分段</a:t>
            </a:r>
            <a:endParaRPr lang="zh-CN" alt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01558062-2B3A-4AEC-B14D-E4D6EAE1ACDB}"/>
              </a:ext>
            </a:extLst>
          </p:cNvPr>
          <p:cNvCxnSpPr/>
          <p:nvPr/>
        </p:nvCxnSpPr>
        <p:spPr>
          <a:xfrm>
            <a:off x="879148" y="4718075"/>
            <a:ext cx="0" cy="837849"/>
          </a:xfrm>
          <a:prstGeom prst="straightConnector1">
            <a:avLst/>
          </a:prstGeom>
          <a:ln>
            <a:prstDash val="sysDash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3F777793-4563-4645-BFAE-FECF76A5961C}"/>
              </a:ext>
            </a:extLst>
          </p:cNvPr>
          <p:cNvSpPr/>
          <p:nvPr/>
        </p:nvSpPr>
        <p:spPr>
          <a:xfrm>
            <a:off x="9025583" y="6389700"/>
            <a:ext cx="2741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大幅减少了反演所需时间</a:t>
            </a:r>
            <a:endParaRPr lang="zh-CN" alt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3">
            <a:extLst>
              <a:ext uri="{FF2B5EF4-FFF2-40B4-BE49-F238E27FC236}">
                <a16:creationId xmlns:a16="http://schemas.microsoft.com/office/drawing/2014/main" id="{E9E25D70-022E-44B4-B48C-3437C27E4B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7790" y="3144496"/>
            <a:ext cx="3318759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减少迭代步时仍能保证精度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灯片编号占位符 18">
            <a:extLst>
              <a:ext uri="{FF2B5EF4-FFF2-40B4-BE49-F238E27FC236}">
                <a16:creationId xmlns:a16="http://schemas.microsoft.com/office/drawing/2014/main" id="{FA92B63B-E0D5-4892-B93A-CB71814F6C44}"/>
              </a:ext>
            </a:extLst>
          </p:cNvPr>
          <p:cNvSpPr txBox="1">
            <a:spLocks/>
          </p:cNvSpPr>
          <p:nvPr/>
        </p:nvSpPr>
        <p:spPr>
          <a:xfrm>
            <a:off x="11767039" y="6488945"/>
            <a:ext cx="416700" cy="302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lang="en-US" altLang="zh-CN" sz="1200" smtClean="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B0378AC5-FB86-458D-9C20-532201C22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598" y="183847"/>
            <a:ext cx="5877403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模型柔度矩阵和数值计算增量式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A2CB79B4-C9D7-47FA-83CE-B2057ED299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97" y="582577"/>
            <a:ext cx="5314401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提升反演速度的动态迭代方法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D66E61C-FF20-4DE3-9C62-6A22DEB06BED}"/>
              </a:ext>
            </a:extLst>
          </p:cNvPr>
          <p:cNvSpPr/>
          <p:nvPr/>
        </p:nvSpPr>
        <p:spPr>
          <a:xfrm>
            <a:off x="8261" y="6474443"/>
            <a:ext cx="12385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</a:rPr>
              <a:t>朱丙龙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</a:rPr>
              <a:t>. 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</a:rPr>
              <a:t>土的本构模型参数的优化反演方法研究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</a:rPr>
              <a:t>[D]. 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</a:rPr>
              <a:t>北京航空航天大学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</a:rPr>
              <a:t>, 2022.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367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0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02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80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02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0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9" grpId="0"/>
      <p:bldP spid="41" grpId="0"/>
      <p:bldP spid="42" grpId="0"/>
      <p:bldP spid="43" grpId="0" animBg="1"/>
      <p:bldP spid="45" grpId="0"/>
      <p:bldP spid="48" grpId="0"/>
      <p:bldP spid="49" grpId="0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>
            <a:extLst>
              <a:ext uri="{FF2B5EF4-FFF2-40B4-BE49-F238E27FC236}">
                <a16:creationId xmlns:a16="http://schemas.microsoft.com/office/drawing/2014/main" id="{6B0C8C7A-3AEB-461A-BF79-9DC9B6BE0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13" y="646334"/>
            <a:ext cx="602036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差分进化算法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B320AEE6-32DE-4B01-8649-294E557BB03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48094" y="1217845"/>
          <a:ext cx="4597400" cy="33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6" name="Equation" r:id="rId4" imgW="4597200" imgH="330120" progId="Equation.DSMT4">
                  <p:embed/>
                </p:oleObj>
              </mc:Choice>
              <mc:Fallback>
                <p:oleObj name="Equation" r:id="rId4" imgW="4597200" imgH="33012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B320AEE6-32DE-4B01-8649-294E557BB0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748094" y="1217845"/>
                        <a:ext cx="4597400" cy="330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3">
            <a:extLst>
              <a:ext uri="{FF2B5EF4-FFF2-40B4-BE49-F238E27FC236}">
                <a16:creationId xmlns:a16="http://schemas.microsoft.com/office/drawing/2014/main" id="{331B425A-EA7A-426B-89D6-07AAFE0F8F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5333" y="1064130"/>
            <a:ext cx="1360414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初始化：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CB052186-BBFD-421A-9CAB-8A403B653D6F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21523" y="4253862"/>
          <a:ext cx="34290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7" name="Equation" r:id="rId6" imgW="3429000" imgH="355320" progId="Equation.DSMT4">
                  <p:embed/>
                </p:oleObj>
              </mc:Choice>
              <mc:Fallback>
                <p:oleObj name="Equation" r:id="rId6" imgW="3429000" imgH="35532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CB052186-BBFD-421A-9CAB-8A403B653D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21523" y="4253862"/>
                        <a:ext cx="34290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3">
            <a:extLst>
              <a:ext uri="{FF2B5EF4-FFF2-40B4-BE49-F238E27FC236}">
                <a16:creationId xmlns:a16="http://schemas.microsoft.com/office/drawing/2014/main" id="{58809061-5215-4C33-BF65-774B52536D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62" y="4080077"/>
            <a:ext cx="1360414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变异：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F484A37C-5204-4ABB-B119-9836B9E363E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21523" y="4578743"/>
          <a:ext cx="32766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8" name="Equation" r:id="rId8" imgW="3276360" imgH="634680" progId="Equation.DSMT4">
                  <p:embed/>
                </p:oleObj>
              </mc:Choice>
              <mc:Fallback>
                <p:oleObj name="Equation" r:id="rId8" imgW="3276360" imgH="63468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F484A37C-5204-4ABB-B119-9836B9E363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21523" y="4578743"/>
                        <a:ext cx="32766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3">
            <a:extLst>
              <a:ext uri="{FF2B5EF4-FFF2-40B4-BE49-F238E27FC236}">
                <a16:creationId xmlns:a16="http://schemas.microsoft.com/office/drawing/2014/main" id="{CA0BDB18-108C-4C5B-AA08-F415E9AE1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62" y="4578743"/>
            <a:ext cx="1360414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交叉：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3">
            <a:extLst>
              <a:ext uri="{FF2B5EF4-FFF2-40B4-BE49-F238E27FC236}">
                <a16:creationId xmlns:a16="http://schemas.microsoft.com/office/drawing/2014/main" id="{37EF3D0E-4CA4-4219-A28C-EB42FCFAD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61" y="5360824"/>
            <a:ext cx="976731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选择：贪婪选择，即哪组参数对应的目标函数小就保留哪组参数。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3">
            <a:extLst>
              <a:ext uri="{FF2B5EF4-FFF2-40B4-BE49-F238E27FC236}">
                <a16:creationId xmlns:a16="http://schemas.microsoft.com/office/drawing/2014/main" id="{F8A94187-5CC4-42A4-9CEB-6DAC19C37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760" y="6080799"/>
            <a:ext cx="976731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边界条件处理：边界融合，即哪组参数超出边界，则拉到边界上。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4146" name="Picture 2">
            <a:extLst>
              <a:ext uri="{FF2B5EF4-FFF2-40B4-BE49-F238E27FC236}">
                <a16:creationId xmlns:a16="http://schemas.microsoft.com/office/drawing/2014/main" id="{8A60B17D-19DB-4044-A9D0-444DC802C3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2723" y="1217845"/>
            <a:ext cx="2820124" cy="3122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29D6043-606B-47B7-86C5-02792E01CC22}"/>
              </a:ext>
            </a:extLst>
          </p:cNvPr>
          <p:cNvCxnSpPr>
            <a:cxnSpLocks/>
          </p:cNvCxnSpPr>
          <p:nvPr/>
        </p:nvCxnSpPr>
        <p:spPr>
          <a:xfrm flipV="1">
            <a:off x="1255332" y="1691965"/>
            <a:ext cx="1" cy="21600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39A7BA58-EFCD-4004-9571-B0CEC9F1E16F}"/>
              </a:ext>
            </a:extLst>
          </p:cNvPr>
          <p:cNvCxnSpPr>
            <a:cxnSpLocks/>
          </p:cNvCxnSpPr>
          <p:nvPr/>
        </p:nvCxnSpPr>
        <p:spPr>
          <a:xfrm>
            <a:off x="1255332" y="3851965"/>
            <a:ext cx="28800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DA3F81EB-AAB9-4841-ADEF-B5B01699F283}"/>
              </a:ext>
            </a:extLst>
          </p:cNvPr>
          <p:cNvSpPr/>
          <p:nvPr/>
        </p:nvSpPr>
        <p:spPr>
          <a:xfrm>
            <a:off x="2865120" y="3531092"/>
            <a:ext cx="36000" cy="36000"/>
          </a:xfrm>
          <a:prstGeom prst="ellipse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493CF79-FA35-41E4-9D9F-F28192040DA2}"/>
              </a:ext>
            </a:extLst>
          </p:cNvPr>
          <p:cNvSpPr/>
          <p:nvPr/>
        </p:nvSpPr>
        <p:spPr>
          <a:xfrm>
            <a:off x="1863986" y="2575405"/>
            <a:ext cx="36000" cy="36000"/>
          </a:xfrm>
          <a:prstGeom prst="ellipse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AFEAF5E-FD54-4552-BD10-8A9772A7886E}"/>
              </a:ext>
            </a:extLst>
          </p:cNvPr>
          <p:cNvSpPr/>
          <p:nvPr/>
        </p:nvSpPr>
        <p:spPr>
          <a:xfrm>
            <a:off x="2558582" y="2892258"/>
            <a:ext cx="36000" cy="36000"/>
          </a:xfrm>
          <a:prstGeom prst="ellipse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826B8732-B959-4A0B-BEE0-3DCDB9567454}"/>
              </a:ext>
            </a:extLst>
          </p:cNvPr>
          <p:cNvSpPr/>
          <p:nvPr/>
        </p:nvSpPr>
        <p:spPr>
          <a:xfrm>
            <a:off x="2158626" y="3234671"/>
            <a:ext cx="36000" cy="36000"/>
          </a:xfrm>
          <a:prstGeom prst="ellipse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6BFC9AC-4C1E-44FB-8EB6-8998571B2347}"/>
              </a:ext>
            </a:extLst>
          </p:cNvPr>
          <p:cNvCxnSpPr>
            <a:cxnSpLocks/>
          </p:cNvCxnSpPr>
          <p:nvPr/>
        </p:nvCxnSpPr>
        <p:spPr>
          <a:xfrm flipH="1" flipV="1">
            <a:off x="2194626" y="3255431"/>
            <a:ext cx="675766" cy="283693"/>
          </a:xfrm>
          <a:prstGeom prst="straightConnector1">
            <a:avLst/>
          </a:prstGeom>
          <a:ln>
            <a:prstDash val="dash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343CDF2D-0A5A-4A67-8D3E-11D6DA0C5025}"/>
              </a:ext>
            </a:extLst>
          </p:cNvPr>
          <p:cNvCxnSpPr>
            <a:cxnSpLocks/>
            <a:stCxn id="25" idx="0"/>
          </p:cNvCxnSpPr>
          <p:nvPr/>
        </p:nvCxnSpPr>
        <p:spPr>
          <a:xfrm flipH="1" flipV="1">
            <a:off x="1882816" y="2593407"/>
            <a:ext cx="293810" cy="641264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15E890A9-1F19-418F-AAF7-03F766C973AA}"/>
              </a:ext>
            </a:extLst>
          </p:cNvPr>
          <p:cNvCxnSpPr>
            <a:cxnSpLocks/>
          </p:cNvCxnSpPr>
          <p:nvPr/>
        </p:nvCxnSpPr>
        <p:spPr>
          <a:xfrm flipH="1" flipV="1">
            <a:off x="2636520" y="3030220"/>
            <a:ext cx="234612" cy="508905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80EE175E-21D7-414E-8A94-FA411E20D9D6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589310" y="2925828"/>
            <a:ext cx="281082" cy="610536"/>
          </a:xfrm>
          <a:prstGeom prst="straightConnector1">
            <a:avLst/>
          </a:prstGeom>
          <a:ln>
            <a:prstDash val="dash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F7E3C364-B47A-497B-B188-83F7802C9FF8}"/>
              </a:ext>
            </a:extLst>
          </p:cNvPr>
          <p:cNvCxnSpPr>
            <a:cxnSpLocks/>
            <a:endCxn id="23" idx="5"/>
          </p:cNvCxnSpPr>
          <p:nvPr/>
        </p:nvCxnSpPr>
        <p:spPr>
          <a:xfrm flipH="1" flipV="1">
            <a:off x="1894714" y="2606133"/>
            <a:ext cx="741066" cy="423498"/>
          </a:xfrm>
          <a:prstGeom prst="straightConnector1">
            <a:avLst/>
          </a:prstGeom>
          <a:ln>
            <a:prstDash val="dash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5" name="对象 34">
            <a:extLst>
              <a:ext uri="{FF2B5EF4-FFF2-40B4-BE49-F238E27FC236}">
                <a16:creationId xmlns:a16="http://schemas.microsoft.com/office/drawing/2014/main" id="{322E41D1-19A6-4261-9AD7-6ADEFB9BD47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957960" y="3206834"/>
          <a:ext cx="355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89" name="Equation" r:id="rId11" imgW="355320" imgH="304560" progId="Equation.DSMT4">
                  <p:embed/>
                </p:oleObj>
              </mc:Choice>
              <mc:Fallback>
                <p:oleObj name="Equation" r:id="rId11" imgW="355320" imgH="304560" progId="Equation.DSMT4">
                  <p:embed/>
                  <p:pic>
                    <p:nvPicPr>
                      <p:cNvPr id="35" name="对象 34">
                        <a:extLst>
                          <a:ext uri="{FF2B5EF4-FFF2-40B4-BE49-F238E27FC236}">
                            <a16:creationId xmlns:a16="http://schemas.microsoft.com/office/drawing/2014/main" id="{322E41D1-19A6-4261-9AD7-6ADEFB9BD4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957960" y="3206834"/>
                        <a:ext cx="355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F8A688E9-3D7D-4FED-BB73-2C1E025EB1F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595538" y="2721400"/>
          <a:ext cx="381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0" name="Equation" r:id="rId13" imgW="380880" imgH="304560" progId="Equation.DSMT4">
                  <p:embed/>
                </p:oleObj>
              </mc:Choice>
              <mc:Fallback>
                <p:oleObj name="Equation" r:id="rId13" imgW="380880" imgH="30456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F8A688E9-3D7D-4FED-BB73-2C1E025EB1F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595538" y="2721400"/>
                        <a:ext cx="381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>
            <a:extLst>
              <a:ext uri="{FF2B5EF4-FFF2-40B4-BE49-F238E27FC236}">
                <a16:creationId xmlns:a16="http://schemas.microsoft.com/office/drawing/2014/main" id="{C66DEBE0-47D4-41C1-BFC0-0EBBEB5D555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911374" y="3420981"/>
          <a:ext cx="342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1" name="Equation" r:id="rId15" imgW="342720" imgH="304560" progId="Equation.DSMT4">
                  <p:embed/>
                </p:oleObj>
              </mc:Choice>
              <mc:Fallback>
                <p:oleObj name="Equation" r:id="rId15" imgW="342720" imgH="304560" progId="Equation.DSMT4">
                  <p:embed/>
                  <p:pic>
                    <p:nvPicPr>
                      <p:cNvPr id="37" name="对象 36">
                        <a:extLst>
                          <a:ext uri="{FF2B5EF4-FFF2-40B4-BE49-F238E27FC236}">
                            <a16:creationId xmlns:a16="http://schemas.microsoft.com/office/drawing/2014/main" id="{C66DEBE0-47D4-41C1-BFC0-0EBBEB5D55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2911374" y="3420981"/>
                        <a:ext cx="342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>
            <a:extLst>
              <a:ext uri="{FF2B5EF4-FFF2-40B4-BE49-F238E27FC236}">
                <a16:creationId xmlns:a16="http://schemas.microsoft.com/office/drawing/2014/main" id="{3D723EF6-43DC-454D-B756-06F3B249650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788079" y="3073016"/>
          <a:ext cx="1320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2" name="Equation" r:id="rId17" imgW="1320480" imgH="355320" progId="Equation.DSMT4">
                  <p:embed/>
                </p:oleObj>
              </mc:Choice>
              <mc:Fallback>
                <p:oleObj name="Equation" r:id="rId17" imgW="1320480" imgH="355320" progId="Equation.DSMT4">
                  <p:embed/>
                  <p:pic>
                    <p:nvPicPr>
                      <p:cNvPr id="38" name="对象 37">
                        <a:extLst>
                          <a:ext uri="{FF2B5EF4-FFF2-40B4-BE49-F238E27FC236}">
                            <a16:creationId xmlns:a16="http://schemas.microsoft.com/office/drawing/2014/main" id="{3D723EF6-43DC-454D-B756-06F3B249650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2788079" y="3073016"/>
                        <a:ext cx="1320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>
            <a:extLst>
              <a:ext uri="{FF2B5EF4-FFF2-40B4-BE49-F238E27FC236}">
                <a16:creationId xmlns:a16="http://schemas.microsoft.com/office/drawing/2014/main" id="{1A935297-2AFD-487E-9204-4FC7A5D3421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28392" y="2242439"/>
          <a:ext cx="23622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3" name="Equation" r:id="rId19" imgW="2361960" imgH="355320" progId="Equation.DSMT4">
                  <p:embed/>
                </p:oleObj>
              </mc:Choice>
              <mc:Fallback>
                <p:oleObj name="Equation" r:id="rId19" imgW="2361960" imgH="355320" progId="Equation.DSMT4">
                  <p:embed/>
                  <p:pic>
                    <p:nvPicPr>
                      <p:cNvPr id="39" name="对象 38">
                        <a:extLst>
                          <a:ext uri="{FF2B5EF4-FFF2-40B4-BE49-F238E27FC236}">
                            <a16:creationId xmlns:a16="http://schemas.microsoft.com/office/drawing/2014/main" id="{1A935297-2AFD-487E-9204-4FC7A5D342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728392" y="2242439"/>
                        <a:ext cx="23622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>
            <a:extLst>
              <a:ext uri="{FF2B5EF4-FFF2-40B4-BE49-F238E27FC236}">
                <a16:creationId xmlns:a16="http://schemas.microsoft.com/office/drawing/2014/main" id="{4684A646-258E-4B43-A357-773D97C7999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040188" y="3841750"/>
          <a:ext cx="177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4" name="Equation" r:id="rId21" imgW="177480" imgH="279360" progId="Equation.DSMT4">
                  <p:embed/>
                </p:oleObj>
              </mc:Choice>
              <mc:Fallback>
                <p:oleObj name="Equation" r:id="rId21" imgW="177480" imgH="279360" progId="Equation.DSMT4">
                  <p:embed/>
                  <p:pic>
                    <p:nvPicPr>
                      <p:cNvPr id="40" name="对象 39">
                        <a:extLst>
                          <a:ext uri="{FF2B5EF4-FFF2-40B4-BE49-F238E27FC236}">
                            <a16:creationId xmlns:a16="http://schemas.microsoft.com/office/drawing/2014/main" id="{4684A646-258E-4B43-A357-773D97C7999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4040188" y="3841750"/>
                        <a:ext cx="177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>
            <a:extLst>
              <a:ext uri="{FF2B5EF4-FFF2-40B4-BE49-F238E27FC236}">
                <a16:creationId xmlns:a16="http://schemas.microsoft.com/office/drawing/2014/main" id="{FD2F82BE-0E63-4DD9-9968-332A6C683C5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36892" y="1683092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5" name="Equation" r:id="rId23" imgW="203040" imgH="279360" progId="Equation.DSMT4">
                  <p:embed/>
                </p:oleObj>
              </mc:Choice>
              <mc:Fallback>
                <p:oleObj name="Equation" r:id="rId23" imgW="203040" imgH="279360" progId="Equation.DSMT4">
                  <p:embed/>
                  <p:pic>
                    <p:nvPicPr>
                      <p:cNvPr id="41" name="对象 40">
                        <a:extLst>
                          <a:ext uri="{FF2B5EF4-FFF2-40B4-BE49-F238E27FC236}">
                            <a16:creationId xmlns:a16="http://schemas.microsoft.com/office/drawing/2014/main" id="{FD2F82BE-0E63-4DD9-9968-332A6C683C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036892" y="1683092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79CD69BE-5364-4FB0-B02E-6FA4F237DF3A}"/>
              </a:ext>
            </a:extLst>
          </p:cNvPr>
          <p:cNvCxnSpPr>
            <a:cxnSpLocks/>
          </p:cNvCxnSpPr>
          <p:nvPr/>
        </p:nvCxnSpPr>
        <p:spPr>
          <a:xfrm flipV="1">
            <a:off x="4708952" y="1691965"/>
            <a:ext cx="1" cy="216000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8E3E6522-1214-4A2C-AF32-CB027B6C1F09}"/>
              </a:ext>
            </a:extLst>
          </p:cNvPr>
          <p:cNvCxnSpPr>
            <a:cxnSpLocks/>
          </p:cNvCxnSpPr>
          <p:nvPr/>
        </p:nvCxnSpPr>
        <p:spPr>
          <a:xfrm>
            <a:off x="4708952" y="3851965"/>
            <a:ext cx="2880000" cy="0"/>
          </a:xfrm>
          <a:prstGeom prst="straightConnector1">
            <a:avLst/>
          </a:prstGeom>
          <a:ln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62048442-2CCE-41B8-A875-AAE8E209EFB2}"/>
              </a:ext>
            </a:extLst>
          </p:cNvPr>
          <p:cNvSpPr/>
          <p:nvPr/>
        </p:nvSpPr>
        <p:spPr>
          <a:xfrm>
            <a:off x="6318740" y="3531092"/>
            <a:ext cx="36000" cy="36000"/>
          </a:xfrm>
          <a:prstGeom prst="ellipse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75C14D5C-2326-439C-8CB6-FF13306AE11C}"/>
              </a:ext>
            </a:extLst>
          </p:cNvPr>
          <p:cNvSpPr/>
          <p:nvPr/>
        </p:nvSpPr>
        <p:spPr>
          <a:xfrm>
            <a:off x="5317606" y="2575405"/>
            <a:ext cx="36000" cy="36000"/>
          </a:xfrm>
          <a:prstGeom prst="ellipse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7CCD76B-F9DB-48B4-BBCE-AE4B8D3BAEBC}"/>
              </a:ext>
            </a:extLst>
          </p:cNvPr>
          <p:cNvSpPr/>
          <p:nvPr/>
        </p:nvSpPr>
        <p:spPr>
          <a:xfrm>
            <a:off x="6012202" y="2892258"/>
            <a:ext cx="36000" cy="36000"/>
          </a:xfrm>
          <a:prstGeom prst="ellipse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76AD845-E429-4EFF-958D-56827683DDD5}"/>
              </a:ext>
            </a:extLst>
          </p:cNvPr>
          <p:cNvSpPr/>
          <p:nvPr/>
        </p:nvSpPr>
        <p:spPr>
          <a:xfrm>
            <a:off x="5612246" y="3234671"/>
            <a:ext cx="36000" cy="36000"/>
          </a:xfrm>
          <a:prstGeom prst="ellipse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DCD238F-4C40-40D1-B8C3-21F4813546B0}"/>
              </a:ext>
            </a:extLst>
          </p:cNvPr>
          <p:cNvCxnSpPr>
            <a:cxnSpLocks/>
          </p:cNvCxnSpPr>
          <p:nvPr/>
        </p:nvCxnSpPr>
        <p:spPr>
          <a:xfrm flipH="1" flipV="1">
            <a:off x="5648246" y="3255431"/>
            <a:ext cx="675766" cy="283693"/>
          </a:xfrm>
          <a:prstGeom prst="straightConnector1">
            <a:avLst/>
          </a:prstGeom>
          <a:ln>
            <a:prstDash val="dash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A8C3D13-6AC0-439B-B6FE-4A70FEFE4CB4}"/>
              </a:ext>
            </a:extLst>
          </p:cNvPr>
          <p:cNvCxnSpPr>
            <a:cxnSpLocks/>
            <a:stCxn id="48" idx="0"/>
          </p:cNvCxnSpPr>
          <p:nvPr/>
        </p:nvCxnSpPr>
        <p:spPr>
          <a:xfrm flipH="1" flipV="1">
            <a:off x="5336436" y="2593407"/>
            <a:ext cx="293810" cy="641264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6006033-ABD1-45BB-8AAB-C476FF181D91}"/>
              </a:ext>
            </a:extLst>
          </p:cNvPr>
          <p:cNvCxnSpPr>
            <a:cxnSpLocks/>
          </p:cNvCxnSpPr>
          <p:nvPr/>
        </p:nvCxnSpPr>
        <p:spPr>
          <a:xfrm flipH="1" flipV="1">
            <a:off x="6090140" y="3030220"/>
            <a:ext cx="234612" cy="508905"/>
          </a:xfrm>
          <a:prstGeom prst="straightConnector1">
            <a:avLst/>
          </a:prstGeom>
          <a:ln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827A20AD-E353-48AB-A318-99049E8D5A15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6042930" y="2925828"/>
            <a:ext cx="281082" cy="610536"/>
          </a:xfrm>
          <a:prstGeom prst="straightConnector1">
            <a:avLst/>
          </a:prstGeom>
          <a:ln>
            <a:prstDash val="dash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11747F54-B5FD-461C-BCBB-9A1B0D38F41D}"/>
              </a:ext>
            </a:extLst>
          </p:cNvPr>
          <p:cNvCxnSpPr>
            <a:cxnSpLocks/>
            <a:endCxn id="46" idx="5"/>
          </p:cNvCxnSpPr>
          <p:nvPr/>
        </p:nvCxnSpPr>
        <p:spPr>
          <a:xfrm flipH="1" flipV="1">
            <a:off x="5348334" y="2606133"/>
            <a:ext cx="741066" cy="423498"/>
          </a:xfrm>
          <a:prstGeom prst="straightConnector1">
            <a:avLst/>
          </a:prstGeom>
          <a:ln>
            <a:prstDash val="dash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4" name="对象 53">
            <a:extLst>
              <a:ext uri="{FF2B5EF4-FFF2-40B4-BE49-F238E27FC236}">
                <a16:creationId xmlns:a16="http://schemas.microsoft.com/office/drawing/2014/main" id="{61433441-F3A7-4E6F-801F-85001AA6DD8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411580" y="3206834"/>
          <a:ext cx="355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6" name="Equation" r:id="rId25" imgW="355320" imgH="304560" progId="Equation.DSMT4">
                  <p:embed/>
                </p:oleObj>
              </mc:Choice>
              <mc:Fallback>
                <p:oleObj name="Equation" r:id="rId25" imgW="355320" imgH="304560" progId="Equation.DSMT4">
                  <p:embed/>
                  <p:pic>
                    <p:nvPicPr>
                      <p:cNvPr id="54" name="对象 53">
                        <a:extLst>
                          <a:ext uri="{FF2B5EF4-FFF2-40B4-BE49-F238E27FC236}">
                            <a16:creationId xmlns:a16="http://schemas.microsoft.com/office/drawing/2014/main" id="{61433441-F3A7-4E6F-801F-85001AA6DD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411580" y="3206834"/>
                        <a:ext cx="355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5" name="对象 54">
            <a:extLst>
              <a:ext uri="{FF2B5EF4-FFF2-40B4-BE49-F238E27FC236}">
                <a16:creationId xmlns:a16="http://schemas.microsoft.com/office/drawing/2014/main" id="{DE69D289-DCEE-4073-8896-322A76D283C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049158" y="2721400"/>
          <a:ext cx="3810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7" name="Equation" r:id="rId26" imgW="380880" imgH="304560" progId="Equation.DSMT4">
                  <p:embed/>
                </p:oleObj>
              </mc:Choice>
              <mc:Fallback>
                <p:oleObj name="Equation" r:id="rId26" imgW="380880" imgH="30456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DE69D289-DCEE-4073-8896-322A76D283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049158" y="2721400"/>
                        <a:ext cx="3810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对象 55">
            <a:extLst>
              <a:ext uri="{FF2B5EF4-FFF2-40B4-BE49-F238E27FC236}">
                <a16:creationId xmlns:a16="http://schemas.microsoft.com/office/drawing/2014/main" id="{0DB3DAD3-8001-4DA9-99E0-EA841E9217F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364994" y="3420981"/>
          <a:ext cx="342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8" name="Equation" r:id="rId27" imgW="342720" imgH="304560" progId="Equation.DSMT4">
                  <p:embed/>
                </p:oleObj>
              </mc:Choice>
              <mc:Fallback>
                <p:oleObj name="Equation" r:id="rId27" imgW="342720" imgH="304560" progId="Equation.DSMT4">
                  <p:embed/>
                  <p:pic>
                    <p:nvPicPr>
                      <p:cNvPr id="56" name="对象 55">
                        <a:extLst>
                          <a:ext uri="{FF2B5EF4-FFF2-40B4-BE49-F238E27FC236}">
                            <a16:creationId xmlns:a16="http://schemas.microsoft.com/office/drawing/2014/main" id="{0DB3DAD3-8001-4DA9-99E0-EA841E9217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364994" y="3420981"/>
                        <a:ext cx="342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6429D1FF-EDAD-418B-8D8D-E5DE7BDC865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41699" y="3073016"/>
          <a:ext cx="13208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299" name="Equation" r:id="rId28" imgW="1320480" imgH="355320" progId="Equation.DSMT4">
                  <p:embed/>
                </p:oleObj>
              </mc:Choice>
              <mc:Fallback>
                <p:oleObj name="Equation" r:id="rId28" imgW="1320480" imgH="355320" progId="Equation.DSMT4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6429D1FF-EDAD-418B-8D8D-E5DE7BDC865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241699" y="3073016"/>
                        <a:ext cx="13208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对象 57">
            <a:extLst>
              <a:ext uri="{FF2B5EF4-FFF2-40B4-BE49-F238E27FC236}">
                <a16:creationId xmlns:a16="http://schemas.microsoft.com/office/drawing/2014/main" id="{C1BC33A1-0687-4543-B896-AB0CF71117E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47724" y="2542946"/>
          <a:ext cx="419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0" name="Equation" r:id="rId29" imgW="419040" imgH="304560" progId="Equation.DSMT4">
                  <p:embed/>
                </p:oleObj>
              </mc:Choice>
              <mc:Fallback>
                <p:oleObj name="Equation" r:id="rId29" imgW="419040" imgH="304560" progId="Equation.DSMT4">
                  <p:embed/>
                  <p:pic>
                    <p:nvPicPr>
                      <p:cNvPr id="58" name="对象 57">
                        <a:extLst>
                          <a:ext uri="{FF2B5EF4-FFF2-40B4-BE49-F238E27FC236}">
                            <a16:creationId xmlns:a16="http://schemas.microsoft.com/office/drawing/2014/main" id="{C1BC33A1-0687-4543-B896-AB0CF71117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4947724" y="2542946"/>
                        <a:ext cx="419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对象 58">
            <a:extLst>
              <a:ext uri="{FF2B5EF4-FFF2-40B4-BE49-F238E27FC236}">
                <a16:creationId xmlns:a16="http://schemas.microsoft.com/office/drawing/2014/main" id="{9E4AA4C3-772A-41DA-BA28-B0BA9E5D0E4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493808" y="3841750"/>
          <a:ext cx="1778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1" name="Equation" r:id="rId31" imgW="177480" imgH="279360" progId="Equation.DSMT4">
                  <p:embed/>
                </p:oleObj>
              </mc:Choice>
              <mc:Fallback>
                <p:oleObj name="Equation" r:id="rId31" imgW="177480" imgH="279360" progId="Equation.DSMT4">
                  <p:embed/>
                  <p:pic>
                    <p:nvPicPr>
                      <p:cNvPr id="59" name="对象 58">
                        <a:extLst>
                          <a:ext uri="{FF2B5EF4-FFF2-40B4-BE49-F238E27FC236}">
                            <a16:creationId xmlns:a16="http://schemas.microsoft.com/office/drawing/2014/main" id="{9E4AA4C3-772A-41DA-BA28-B0BA9E5D0E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7493808" y="3841750"/>
                        <a:ext cx="1778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对象 59">
            <a:extLst>
              <a:ext uri="{FF2B5EF4-FFF2-40B4-BE49-F238E27FC236}">
                <a16:creationId xmlns:a16="http://schemas.microsoft.com/office/drawing/2014/main" id="{E6F8C026-6EF2-4EC7-8BE8-0C04E5DC9E3C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490512" y="1683092"/>
          <a:ext cx="203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2" name="Equation" r:id="rId32" imgW="203040" imgH="279360" progId="Equation.DSMT4">
                  <p:embed/>
                </p:oleObj>
              </mc:Choice>
              <mc:Fallback>
                <p:oleObj name="Equation" r:id="rId32" imgW="203040" imgH="279360" progId="Equation.DSMT4">
                  <p:embed/>
                  <p:pic>
                    <p:nvPicPr>
                      <p:cNvPr id="60" name="对象 59">
                        <a:extLst>
                          <a:ext uri="{FF2B5EF4-FFF2-40B4-BE49-F238E27FC236}">
                            <a16:creationId xmlns:a16="http://schemas.microsoft.com/office/drawing/2014/main" id="{E6F8C026-6EF2-4EC7-8BE8-0C04E5DC9E3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4490512" y="1683092"/>
                        <a:ext cx="203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E089DE96-A275-46A4-B275-E72802802DF4}"/>
              </a:ext>
            </a:extLst>
          </p:cNvPr>
          <p:cNvCxnSpPr>
            <a:cxnSpLocks/>
          </p:cNvCxnSpPr>
          <p:nvPr/>
        </p:nvCxnSpPr>
        <p:spPr>
          <a:xfrm>
            <a:off x="5357494" y="2581321"/>
            <a:ext cx="1253860" cy="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CA8CE863-5B96-4F80-B11E-40A1FB6ABED4}"/>
              </a:ext>
            </a:extLst>
          </p:cNvPr>
          <p:cNvCxnSpPr>
            <a:cxnSpLocks/>
          </p:cNvCxnSpPr>
          <p:nvPr/>
        </p:nvCxnSpPr>
        <p:spPr>
          <a:xfrm flipH="1" flipV="1">
            <a:off x="5335606" y="1922103"/>
            <a:ext cx="0" cy="640672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tailEnd type="triangl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A206027-EFA7-4D24-8BC1-A65A9FACD1FC}"/>
              </a:ext>
            </a:extLst>
          </p:cNvPr>
          <p:cNvCxnSpPr>
            <a:cxnSpLocks/>
          </p:cNvCxnSpPr>
          <p:nvPr/>
        </p:nvCxnSpPr>
        <p:spPr>
          <a:xfrm flipH="1">
            <a:off x="5346955" y="1919878"/>
            <a:ext cx="1252800" cy="0"/>
          </a:xfrm>
          <a:prstGeom prst="straightConnector1">
            <a:avLst/>
          </a:prstGeom>
          <a:ln>
            <a:prstDash val="dash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875153FA-592B-4C89-A4AD-430DDBAAB03D}"/>
              </a:ext>
            </a:extLst>
          </p:cNvPr>
          <p:cNvCxnSpPr>
            <a:cxnSpLocks/>
          </p:cNvCxnSpPr>
          <p:nvPr/>
        </p:nvCxnSpPr>
        <p:spPr>
          <a:xfrm>
            <a:off x="6599755" y="1934605"/>
            <a:ext cx="0" cy="640800"/>
          </a:xfrm>
          <a:prstGeom prst="straightConnector1">
            <a:avLst/>
          </a:prstGeom>
          <a:ln>
            <a:prstDash val="dash"/>
            <a:tailEnd type="none" w="sm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椭圆 71">
            <a:extLst>
              <a:ext uri="{FF2B5EF4-FFF2-40B4-BE49-F238E27FC236}">
                <a16:creationId xmlns:a16="http://schemas.microsoft.com/office/drawing/2014/main" id="{47CF9286-D84C-4544-8727-CB90BED6C8AB}"/>
              </a:ext>
            </a:extLst>
          </p:cNvPr>
          <p:cNvSpPr/>
          <p:nvPr/>
        </p:nvSpPr>
        <p:spPr>
          <a:xfrm>
            <a:off x="6575103" y="1901641"/>
            <a:ext cx="36000" cy="36000"/>
          </a:xfrm>
          <a:prstGeom prst="ellipse">
            <a:avLst/>
          </a:prstGeom>
          <a:solidFill>
            <a:srgbClr val="00009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1" name="对象 70">
            <a:extLst>
              <a:ext uri="{FF2B5EF4-FFF2-40B4-BE49-F238E27FC236}">
                <a16:creationId xmlns:a16="http://schemas.microsoft.com/office/drawing/2014/main" id="{08D91C9F-C76E-4739-8D82-7B8CF88102C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642532" y="1735976"/>
          <a:ext cx="3048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3" name="Equation" r:id="rId33" imgW="304560" imgH="304560" progId="Equation.DSMT4">
                  <p:embed/>
                </p:oleObj>
              </mc:Choice>
              <mc:Fallback>
                <p:oleObj name="Equation" r:id="rId33" imgW="304560" imgH="304560" progId="Equation.DSMT4">
                  <p:embed/>
                  <p:pic>
                    <p:nvPicPr>
                      <p:cNvPr id="71" name="对象 70">
                        <a:extLst>
                          <a:ext uri="{FF2B5EF4-FFF2-40B4-BE49-F238E27FC236}">
                            <a16:creationId xmlns:a16="http://schemas.microsoft.com/office/drawing/2014/main" id="{08D91C9F-C76E-4739-8D82-7B8CF88102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6642532" y="1735976"/>
                        <a:ext cx="3048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A2BCD7C2-75C5-4A16-817B-1A0247D9F20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677026" y="2437694"/>
          <a:ext cx="419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4" name="Equation" r:id="rId35" imgW="419040" imgH="304560" progId="Equation.DSMT4">
                  <p:embed/>
                </p:oleObj>
              </mc:Choice>
              <mc:Fallback>
                <p:oleObj name="Equation" r:id="rId35" imgW="419040" imgH="304560" progId="Equation.DSMT4">
                  <p:embed/>
                  <p:pic>
                    <p:nvPicPr>
                      <p:cNvPr id="73" name="对象 72">
                        <a:extLst>
                          <a:ext uri="{FF2B5EF4-FFF2-40B4-BE49-F238E27FC236}">
                            <a16:creationId xmlns:a16="http://schemas.microsoft.com/office/drawing/2014/main" id="{A2BCD7C2-75C5-4A16-817B-1A0247D9F2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6677026" y="2437694"/>
                        <a:ext cx="419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extLst>
              <a:ext uri="{FF2B5EF4-FFF2-40B4-BE49-F238E27FC236}">
                <a16:creationId xmlns:a16="http://schemas.microsoft.com/office/drawing/2014/main" id="{E39DE9A4-DCD5-4313-B0C5-AA017B70201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904908" y="1661231"/>
          <a:ext cx="4191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05" name="Equation" r:id="rId37" imgW="419071" imgH="304931" progId="Equation.DSMT4">
                  <p:embed/>
                </p:oleObj>
              </mc:Choice>
              <mc:Fallback>
                <p:oleObj name="Equation" r:id="rId37" imgW="419071" imgH="304931" progId="Equation.DSMT4">
                  <p:embed/>
                  <p:pic>
                    <p:nvPicPr>
                      <p:cNvPr id="74" name="对象 73">
                        <a:extLst>
                          <a:ext uri="{FF2B5EF4-FFF2-40B4-BE49-F238E27FC236}">
                            <a16:creationId xmlns:a16="http://schemas.microsoft.com/office/drawing/2014/main" id="{E39DE9A4-DCD5-4313-B0C5-AA017B70201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4904908" y="1661231"/>
                        <a:ext cx="4191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矩形 74">
            <a:extLst>
              <a:ext uri="{FF2B5EF4-FFF2-40B4-BE49-F238E27FC236}">
                <a16:creationId xmlns:a16="http://schemas.microsoft.com/office/drawing/2014/main" id="{44A3BDF1-0B18-40BF-AB96-C3B0D83615AE}"/>
              </a:ext>
            </a:extLst>
          </p:cNvPr>
          <p:cNvSpPr/>
          <p:nvPr/>
        </p:nvSpPr>
        <p:spPr>
          <a:xfrm>
            <a:off x="5314343" y="1909473"/>
            <a:ext cx="36000" cy="36000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02667550-3415-483A-BE5C-2B00BA40F132}"/>
              </a:ext>
            </a:extLst>
          </p:cNvPr>
          <p:cNvSpPr/>
          <p:nvPr/>
        </p:nvSpPr>
        <p:spPr>
          <a:xfrm>
            <a:off x="6584391" y="2572012"/>
            <a:ext cx="36000" cy="36000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8AED1972-1CFD-40F9-B2D6-E443B10B5072}"/>
              </a:ext>
            </a:extLst>
          </p:cNvPr>
          <p:cNvCxnSpPr>
            <a:cxnSpLocks/>
            <a:endCxn id="73" idx="0"/>
          </p:cNvCxnSpPr>
          <p:nvPr/>
        </p:nvCxnSpPr>
        <p:spPr>
          <a:xfrm>
            <a:off x="6886576" y="2040776"/>
            <a:ext cx="0" cy="39691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文本框 3">
            <a:extLst>
              <a:ext uri="{FF2B5EF4-FFF2-40B4-BE49-F238E27FC236}">
                <a16:creationId xmlns:a16="http://schemas.microsoft.com/office/drawing/2014/main" id="{1313E8B5-87A6-4172-9311-BDF85A11B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2040" y="2060473"/>
            <a:ext cx="430895" cy="28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1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选择</a:t>
            </a:r>
            <a:endParaRPr lang="en-US" altLang="zh-CN" sz="1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A76F2BAB-4DB3-4C24-8F2D-2200484AB653}"/>
              </a:ext>
            </a:extLst>
          </p:cNvPr>
          <p:cNvCxnSpPr>
            <a:cxnSpLocks/>
          </p:cNvCxnSpPr>
          <p:nvPr/>
        </p:nvCxnSpPr>
        <p:spPr>
          <a:xfrm flipV="1">
            <a:off x="5335606" y="1824043"/>
            <a:ext cx="127541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3">
            <a:extLst>
              <a:ext uri="{FF2B5EF4-FFF2-40B4-BE49-F238E27FC236}">
                <a16:creationId xmlns:a16="http://schemas.microsoft.com/office/drawing/2014/main" id="{62860C02-29E7-455A-8795-E37B15DBA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0804" y="1550272"/>
            <a:ext cx="430895" cy="282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1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选择</a:t>
            </a:r>
            <a:endParaRPr lang="en-US" altLang="zh-CN" sz="1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7" name="灯片编号占位符 18">
            <a:extLst>
              <a:ext uri="{FF2B5EF4-FFF2-40B4-BE49-F238E27FC236}">
                <a16:creationId xmlns:a16="http://schemas.microsoft.com/office/drawing/2014/main" id="{3FE31FFD-3A12-475A-B557-D19D8273D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40901" y="6488945"/>
            <a:ext cx="342838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69" name="文本框 3">
            <a:extLst>
              <a:ext uri="{FF2B5EF4-FFF2-40B4-BE49-F238E27FC236}">
                <a16:creationId xmlns:a16="http://schemas.microsoft.com/office/drawing/2014/main" id="{84FBF15C-45C5-4A05-8C44-30BEB78846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716" y="183847"/>
            <a:ext cx="6585287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差分进化与局部搜索算法的耦合算法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1233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4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7" grpId="0"/>
      <p:bldP spid="28" grpId="0"/>
      <p:bldP spid="29" grpId="0"/>
      <p:bldP spid="6" grpId="0" animBg="1"/>
      <p:bldP spid="23" grpId="0" animBg="1"/>
      <p:bldP spid="24" grpId="0" animBg="1"/>
      <p:bldP spid="25" grpId="0" animBg="1"/>
      <p:bldP spid="45" grpId="0" animBg="1"/>
      <p:bldP spid="46" grpId="0" animBg="1"/>
      <p:bldP spid="47" grpId="0" animBg="1"/>
      <p:bldP spid="48" grpId="0" animBg="1"/>
      <p:bldP spid="72" grpId="0" animBg="1"/>
      <p:bldP spid="75" grpId="0" animBg="1"/>
      <p:bldP spid="77" grpId="0" animBg="1"/>
      <p:bldP spid="81" grpId="0"/>
      <p:bldP spid="8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>
            <a:extLst>
              <a:ext uri="{FF2B5EF4-FFF2-40B4-BE49-F238E27FC236}">
                <a16:creationId xmlns:a16="http://schemas.microsoft.com/office/drawing/2014/main" id="{6B0C8C7A-3AEB-461A-BF79-9DC9B6BE0B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13" y="646334"/>
            <a:ext cx="602036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 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状态转移算法搜索算子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33122" name="Picture 2">
            <a:extLst>
              <a:ext uri="{FF2B5EF4-FFF2-40B4-BE49-F238E27FC236}">
                <a16:creationId xmlns:a16="http://schemas.microsoft.com/office/drawing/2014/main" id="{69519A75-F7BB-4348-A1EA-65F26DD6F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44" y="1861998"/>
            <a:ext cx="2160000" cy="21600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3" name="Picture 3">
            <a:extLst>
              <a:ext uri="{FF2B5EF4-FFF2-40B4-BE49-F238E27FC236}">
                <a16:creationId xmlns:a16="http://schemas.microsoft.com/office/drawing/2014/main" id="{FFDF1610-A3E0-4EE5-B5DE-138315224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59" y="1861998"/>
            <a:ext cx="2160000" cy="21600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4" name="Picture 4">
            <a:extLst>
              <a:ext uri="{FF2B5EF4-FFF2-40B4-BE49-F238E27FC236}">
                <a16:creationId xmlns:a16="http://schemas.microsoft.com/office/drawing/2014/main" id="{3AD42C19-6D5A-4D0F-A7EB-0E241941FD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874" y="1861998"/>
            <a:ext cx="2160000" cy="21600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25" name="Picture 5">
            <a:extLst>
              <a:ext uri="{FF2B5EF4-FFF2-40B4-BE49-F238E27FC236}">
                <a16:creationId xmlns:a16="http://schemas.microsoft.com/office/drawing/2014/main" id="{9907FC76-917C-4BD7-A950-5A7E3DF36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288" y="1861998"/>
            <a:ext cx="2160000" cy="21600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E48879A-856F-44C7-B4BB-5368B213DDE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794394" y="4196075"/>
          <a:ext cx="2019300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2" name="Equation" r:id="rId8" imgW="2019240" imgH="622080" progId="Equation.DSMT4">
                  <p:embed/>
                </p:oleObj>
              </mc:Choice>
              <mc:Fallback>
                <p:oleObj name="Equation" r:id="rId8" imgW="2019240" imgH="62208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AE48879A-856F-44C7-B4BB-5368B213DD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4394" y="4196075"/>
                        <a:ext cx="2019300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23ED9FBF-4C11-4A8D-9D70-74831711DCBE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3530224" y="4157975"/>
          <a:ext cx="208280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3" name="Equation" r:id="rId10" imgW="2082600" imgH="698400" progId="Equation.DSMT4">
                  <p:embed/>
                </p:oleObj>
              </mc:Choice>
              <mc:Fallback>
                <p:oleObj name="Equation" r:id="rId10" imgW="2082600" imgH="69840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23ED9FBF-4C11-4A8D-9D70-74831711DC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530224" y="4157975"/>
                        <a:ext cx="2082800" cy="698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2B0C10F1-26F4-46FB-A212-592E5D695C40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640704" y="4354825"/>
          <a:ext cx="13335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4" name="Equation" r:id="rId12" imgW="1333440" imgH="304560" progId="Equation.DSMT4">
                  <p:embed/>
                </p:oleObj>
              </mc:Choice>
              <mc:Fallback>
                <p:oleObj name="Equation" r:id="rId12" imgW="1333440" imgH="30456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2B0C10F1-26F4-46FB-A212-592E5D695C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640704" y="4354825"/>
                        <a:ext cx="13335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53E3DAA3-7F80-423B-B119-F616CBDE9EE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719743" y="4354825"/>
          <a:ext cx="14859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5" name="Equation" r:id="rId14" imgW="1485720" imgH="304560" progId="Equation.DSMT4">
                  <p:embed/>
                </p:oleObj>
              </mc:Choice>
              <mc:Fallback>
                <p:oleObj name="Equation" r:id="rId14" imgW="1485720" imgH="30456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53E3DAA3-7F80-423B-B119-F616CBDE9E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719743" y="4354825"/>
                        <a:ext cx="14859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3">
            <a:extLst>
              <a:ext uri="{FF2B5EF4-FFF2-40B4-BE49-F238E27FC236}">
                <a16:creationId xmlns:a16="http://schemas.microsoft.com/office/drawing/2014/main" id="{0D037827-4EAF-4B45-9AFC-D017A73F5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6288" y="4909243"/>
            <a:ext cx="2317784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旋转（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RT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）变换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3">
            <a:extLst>
              <a:ext uri="{FF2B5EF4-FFF2-40B4-BE49-F238E27FC236}">
                <a16:creationId xmlns:a16="http://schemas.microsoft.com/office/drawing/2014/main" id="{2B249D98-18C1-4687-B9CE-61173E36C1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3567" y="4909243"/>
            <a:ext cx="2317784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平移（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TT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）变换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BC75CA17-A5B6-4140-9221-B3E4714EF2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0874" y="4909243"/>
            <a:ext cx="231778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伸缩（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ET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）变换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F16E030B-AC43-468B-AFCE-F2D04E4FF3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3537" y="4913972"/>
            <a:ext cx="2472257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坐标（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）变换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26771974-41B6-4F23-BF9C-CD72C51E2C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534" y="5642776"/>
            <a:ext cx="1262850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局部搜索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71FD8E7A-03FF-4456-8DBD-D79F9D4D4A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4828" y="5642776"/>
            <a:ext cx="1262850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局部搜索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3">
            <a:extLst>
              <a:ext uri="{FF2B5EF4-FFF2-40B4-BE49-F238E27FC236}">
                <a16:creationId xmlns:a16="http://schemas.microsoft.com/office/drawing/2014/main" id="{E782FEB6-5F67-444D-A01C-E359C7BB8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9449" y="5642776"/>
            <a:ext cx="1262850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全局搜索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9" name="文本框 3">
            <a:extLst>
              <a:ext uri="{FF2B5EF4-FFF2-40B4-BE49-F238E27FC236}">
                <a16:creationId xmlns:a16="http://schemas.microsoft.com/office/drawing/2014/main" id="{15F158AF-157E-49A5-AFFC-F336811E7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9743" y="5642776"/>
            <a:ext cx="1262850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全局搜索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灯片编号占位符 18">
            <a:extLst>
              <a:ext uri="{FF2B5EF4-FFF2-40B4-BE49-F238E27FC236}">
                <a16:creationId xmlns:a16="http://schemas.microsoft.com/office/drawing/2014/main" id="{C4E57859-6019-48DB-A250-0B1A6A560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30" name="文本框 3">
            <a:extLst>
              <a:ext uri="{FF2B5EF4-FFF2-40B4-BE49-F238E27FC236}">
                <a16:creationId xmlns:a16="http://schemas.microsoft.com/office/drawing/2014/main" id="{8F4227AF-9866-46A0-97DB-C143F25D18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716" y="183847"/>
            <a:ext cx="6585287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差分进化与局部搜索算法的耦合算法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5879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3">
            <a:extLst>
              <a:ext uri="{FF2B5EF4-FFF2-40B4-BE49-F238E27FC236}">
                <a16:creationId xmlns:a16="http://schemas.microsoft.com/office/drawing/2014/main" id="{36B1346A-6F3F-45CB-AE2C-81D3FD5CE6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13" y="646334"/>
            <a:ext cx="602036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耦合优化算法反演模型参数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74084" name="Picture 4">
            <a:extLst>
              <a:ext uri="{FF2B5EF4-FFF2-40B4-BE49-F238E27FC236}">
                <a16:creationId xmlns:a16="http://schemas.microsoft.com/office/drawing/2014/main" id="{D0766AE3-381F-4D50-A833-5757CB14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99" y="1210848"/>
            <a:ext cx="6050742" cy="4809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3">
            <a:extLst>
              <a:ext uri="{FF2B5EF4-FFF2-40B4-BE49-F238E27FC236}">
                <a16:creationId xmlns:a16="http://schemas.microsoft.com/office/drawing/2014/main" id="{F2F6CBE9-FB1C-4EB7-BF8F-55C2DFAB3E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7863" y="6070712"/>
            <a:ext cx="3058470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算法耦合局部搜索算子</a:t>
            </a:r>
            <a:endParaRPr lang="en-US" altLang="zh-CN" sz="20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灯片编号占位符 18">
            <a:extLst>
              <a:ext uri="{FF2B5EF4-FFF2-40B4-BE49-F238E27FC236}">
                <a16:creationId xmlns:a16="http://schemas.microsoft.com/office/drawing/2014/main" id="{FB007077-DFA6-4152-A44A-47B1CA6F7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B49645C4-EEAF-499B-AB2A-482F117B98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06716" y="183847"/>
            <a:ext cx="6585287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差分进化与局部搜索算法的耦合算法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5F8723E9-B707-4909-8693-7DC9C04925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970918"/>
              </p:ext>
            </p:extLst>
          </p:nvPr>
        </p:nvGraphicFramePr>
        <p:xfrm>
          <a:off x="2192423" y="5202121"/>
          <a:ext cx="8680536" cy="1635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56000">
                  <a:extLst>
                    <a:ext uri="{9D8B030D-6E8A-4147-A177-3AD203B41FA5}">
                      <a16:colId xmlns:a16="http://schemas.microsoft.com/office/drawing/2014/main" val="2683983643"/>
                    </a:ext>
                  </a:extLst>
                </a:gridCol>
                <a:gridCol w="765567">
                  <a:extLst>
                    <a:ext uri="{9D8B030D-6E8A-4147-A177-3AD203B41FA5}">
                      <a16:colId xmlns:a16="http://schemas.microsoft.com/office/drawing/2014/main" val="611620681"/>
                    </a:ext>
                  </a:extLst>
                </a:gridCol>
                <a:gridCol w="765567">
                  <a:extLst>
                    <a:ext uri="{9D8B030D-6E8A-4147-A177-3AD203B41FA5}">
                      <a16:colId xmlns:a16="http://schemas.microsoft.com/office/drawing/2014/main" val="1249568352"/>
                    </a:ext>
                  </a:extLst>
                </a:gridCol>
                <a:gridCol w="765567">
                  <a:extLst>
                    <a:ext uri="{9D8B030D-6E8A-4147-A177-3AD203B41FA5}">
                      <a16:colId xmlns:a16="http://schemas.microsoft.com/office/drawing/2014/main" val="3231429684"/>
                    </a:ext>
                  </a:extLst>
                </a:gridCol>
                <a:gridCol w="765567">
                  <a:extLst>
                    <a:ext uri="{9D8B030D-6E8A-4147-A177-3AD203B41FA5}">
                      <a16:colId xmlns:a16="http://schemas.microsoft.com/office/drawing/2014/main" val="3023318550"/>
                    </a:ext>
                  </a:extLst>
                </a:gridCol>
                <a:gridCol w="765567">
                  <a:extLst>
                    <a:ext uri="{9D8B030D-6E8A-4147-A177-3AD203B41FA5}">
                      <a16:colId xmlns:a16="http://schemas.microsoft.com/office/drawing/2014/main" val="1658115950"/>
                    </a:ext>
                  </a:extLst>
                </a:gridCol>
                <a:gridCol w="765567">
                  <a:extLst>
                    <a:ext uri="{9D8B030D-6E8A-4147-A177-3AD203B41FA5}">
                      <a16:colId xmlns:a16="http://schemas.microsoft.com/office/drawing/2014/main" val="2280174272"/>
                    </a:ext>
                  </a:extLst>
                </a:gridCol>
                <a:gridCol w="765567">
                  <a:extLst>
                    <a:ext uri="{9D8B030D-6E8A-4147-A177-3AD203B41FA5}">
                      <a16:colId xmlns:a16="http://schemas.microsoft.com/office/drawing/2014/main" val="1357999730"/>
                    </a:ext>
                  </a:extLst>
                </a:gridCol>
                <a:gridCol w="765567">
                  <a:extLst>
                    <a:ext uri="{9D8B030D-6E8A-4147-A177-3AD203B41FA5}">
                      <a16:colId xmlns:a16="http://schemas.microsoft.com/office/drawing/2014/main" val="27937997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Times New Roman" panose="02020603050405020304" pitchFamily="18" charset="0"/>
                        </a:rPr>
                        <a:t>参数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i="1" kern="100" baseline="0" dirty="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zh-CN" sz="2000" i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i="1" kern="100" baseline="0" dirty="0"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</a:t>
                      </a:r>
                      <a:endParaRPr lang="zh-CN" sz="2000" i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i="1" kern="100" baseline="0" dirty="0"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</a:t>
                      </a:r>
                      <a:endParaRPr lang="zh-CN" sz="2000" i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i="1" kern="100" baseline="0" dirty="0"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</a:t>
                      </a:r>
                      <a:endParaRPr lang="zh-CN" sz="2000" i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i="1" kern="100" baseline="0" dirty="0">
                          <a:effectLst/>
                          <a:latin typeface="Times New Roman" panose="02020603050405020304" pitchFamily="18" charset="0"/>
                        </a:rPr>
                        <a:t>N</a:t>
                      </a:r>
                      <a:endParaRPr lang="zh-CN" sz="2000" i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i="1" kern="100" baseline="0" dirty="0">
                          <a:effectLst/>
                          <a:latin typeface="Times New Roman" panose="02020603050405020304" pitchFamily="18" charset="0"/>
                        </a:rPr>
                        <a:t>Z</a:t>
                      </a:r>
                      <a:endParaRPr lang="zh-CN" sz="2000" i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i="1" kern="100" baseline="0" dirty="0">
                          <a:effectLst/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</a:t>
                      </a:r>
                      <a:endParaRPr lang="zh-CN" sz="2000" i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i="1" kern="100" baseline="0" dirty="0">
                          <a:effectLst/>
                          <a:latin typeface="Times New Roman" panose="02020603050405020304" pitchFamily="18" charset="0"/>
                        </a:rPr>
                        <a:t>m</a:t>
                      </a:r>
                      <a:endParaRPr lang="zh-CN" sz="2000" i="1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248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Times New Roman" panose="02020603050405020304" pitchFamily="18" charset="0"/>
                        </a:rPr>
                        <a:t>基准值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1.25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0.3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0.04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>
                          <a:effectLst/>
                          <a:latin typeface="Times New Roman" panose="02020603050405020304" pitchFamily="18" charset="0"/>
                        </a:rPr>
                        <a:t>0.135</a:t>
                      </a:r>
                      <a:endParaRPr lang="zh-CN" sz="20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>
                          <a:effectLst/>
                          <a:latin typeface="Times New Roman" panose="02020603050405020304" pitchFamily="18" charset="0"/>
                        </a:rPr>
                        <a:t>1.973</a:t>
                      </a:r>
                      <a:endParaRPr lang="zh-CN" sz="20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>
                          <a:effectLst/>
                          <a:latin typeface="Times New Roman" panose="02020603050405020304" pitchFamily="18" charset="0"/>
                        </a:rPr>
                        <a:t>0.934</a:t>
                      </a:r>
                      <a:endParaRPr lang="zh-CN" sz="20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>
                          <a:effectLst/>
                          <a:latin typeface="Times New Roman" panose="02020603050405020304" pitchFamily="18" charset="0"/>
                        </a:rPr>
                        <a:t>0.4</a:t>
                      </a:r>
                      <a:endParaRPr lang="zh-CN" sz="20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  <a:endParaRPr lang="zh-CN" sz="20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7106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Times New Roman" panose="02020603050405020304" pitchFamily="18" charset="0"/>
                        </a:rPr>
                        <a:t>改进前</a:t>
                      </a: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DE</a:t>
                      </a:r>
                      <a:r>
                        <a:rPr lang="zh-CN" sz="2000" kern="100" baseline="0" dirty="0">
                          <a:effectLst/>
                          <a:latin typeface="Times New Roman" panose="02020603050405020304" pitchFamily="18" charset="0"/>
                        </a:rPr>
                        <a:t>算法反演值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>
                          <a:effectLst/>
                          <a:latin typeface="Times New Roman" panose="02020603050405020304" pitchFamily="18" charset="0"/>
                        </a:rPr>
                        <a:t>1.25</a:t>
                      </a:r>
                      <a:endParaRPr lang="zh-CN" sz="20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0.28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0.043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0.136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1.984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0.935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>
                          <a:effectLst/>
                          <a:latin typeface="Times New Roman" panose="02020603050405020304" pitchFamily="18" charset="0"/>
                        </a:rPr>
                        <a:t>0.44</a:t>
                      </a:r>
                      <a:endParaRPr lang="zh-CN" sz="20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1.9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00015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baseline="0" dirty="0">
                          <a:effectLst/>
                          <a:latin typeface="Times New Roman" panose="02020603050405020304" pitchFamily="18" charset="0"/>
                        </a:rPr>
                        <a:t>耦合优化算法反演值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>
                          <a:effectLst/>
                          <a:latin typeface="Times New Roman" panose="02020603050405020304" pitchFamily="18" charset="0"/>
                        </a:rPr>
                        <a:t>1.25</a:t>
                      </a:r>
                      <a:endParaRPr lang="zh-CN" sz="20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>
                          <a:effectLst/>
                          <a:latin typeface="Times New Roman" panose="02020603050405020304" pitchFamily="18" charset="0"/>
                        </a:rPr>
                        <a:t>0.3</a:t>
                      </a:r>
                      <a:endParaRPr lang="zh-CN" sz="2000" kern="100" baseline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0.039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0.135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1.974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0.934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0.4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baseline="0" dirty="0">
                          <a:effectLst/>
                          <a:latin typeface="Times New Roman" panose="02020603050405020304" pitchFamily="18" charset="0"/>
                        </a:rPr>
                        <a:t>1.8</a:t>
                      </a:r>
                      <a:endParaRPr lang="zh-CN" sz="2000" kern="100" baseline="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4318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294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408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0.27669 -0.098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740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1" y="-49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22 0.0294 L -0.26706 -0.2057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48" y="-11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5606716" y="183847"/>
            <a:ext cx="6585287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1.4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差分进化与局部搜索算法的耦合算法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1556" name="Picture 4">
            <a:extLst>
              <a:ext uri="{FF2B5EF4-FFF2-40B4-BE49-F238E27FC236}">
                <a16:creationId xmlns:a16="http://schemas.microsoft.com/office/drawing/2014/main" id="{E32E5AD7-95E9-4356-9822-9CF275C65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433" y="1223889"/>
            <a:ext cx="2873799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57" name="Picture 5">
            <a:extLst>
              <a:ext uri="{FF2B5EF4-FFF2-40B4-BE49-F238E27FC236}">
                <a16:creationId xmlns:a16="http://schemas.microsoft.com/office/drawing/2014/main" id="{F52178BC-45FD-44CD-ADCD-82BBFE92E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579" y="1228546"/>
            <a:ext cx="2873799" cy="21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3">
            <a:extLst>
              <a:ext uri="{FF2B5EF4-FFF2-40B4-BE49-F238E27FC236}">
                <a16:creationId xmlns:a16="http://schemas.microsoft.com/office/drawing/2014/main" id="{9C1E901E-A043-494A-B683-0EF593ADF3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4564" y="6374085"/>
            <a:ext cx="4508050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反演堆石料的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7ACCC048-84F2-42DB-B5A9-38CFD5D6B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213" y="646334"/>
            <a:ext cx="602036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耦合优化算法反演模型参数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77154" name="Picture 2">
            <a:extLst>
              <a:ext uri="{FF2B5EF4-FFF2-40B4-BE49-F238E27FC236}">
                <a16:creationId xmlns:a16="http://schemas.microsoft.com/office/drawing/2014/main" id="{9773607A-35B1-439C-9ED5-6ABF40AA1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73" y="3964960"/>
            <a:ext cx="2697163" cy="202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5" name="Picture 3">
            <a:extLst>
              <a:ext uri="{FF2B5EF4-FFF2-40B4-BE49-F238E27FC236}">
                <a16:creationId xmlns:a16="http://schemas.microsoft.com/office/drawing/2014/main" id="{CDF6ECDA-30DC-43DC-8135-881DD08F2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419" y="3969617"/>
            <a:ext cx="2697163" cy="202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3">
            <a:extLst>
              <a:ext uri="{FF2B5EF4-FFF2-40B4-BE49-F238E27FC236}">
                <a16:creationId xmlns:a16="http://schemas.microsoft.com/office/drawing/2014/main" id="{DD1EC381-0CA6-4529-858A-02D2A0297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7409" y="3348915"/>
            <a:ext cx="2873798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MRE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下降过程</a:t>
            </a:r>
            <a:endParaRPr lang="en-US" altLang="zh-CN" sz="20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0C6EE87A-9663-4FDD-B3A7-CFF00FCBA2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554" y="3367182"/>
            <a:ext cx="2528891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耦合优化算法中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MRE</a:t>
            </a:r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7459B5DE-86DE-4AE9-92AB-D520ABE16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606" y="5918335"/>
            <a:ext cx="2873798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改进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前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次优化结果</a:t>
            </a:r>
            <a:endParaRPr lang="en-US" altLang="zh-CN" sz="20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3">
            <a:extLst>
              <a:ext uri="{FF2B5EF4-FFF2-40B4-BE49-F238E27FC236}">
                <a16:creationId xmlns:a16="http://schemas.microsoft.com/office/drawing/2014/main" id="{E0510F26-39CC-4833-B7A1-0AD83ACAB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98178" y="5922454"/>
            <a:ext cx="3170279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耦合优化算法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次优化结果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5D72A171-6F3D-4880-8CC9-9136B3B4E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995" y="2418928"/>
            <a:ext cx="3578849" cy="24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文本框 3">
            <a:extLst>
              <a:ext uri="{FF2B5EF4-FFF2-40B4-BE49-F238E27FC236}">
                <a16:creationId xmlns:a16="http://schemas.microsoft.com/office/drawing/2014/main" id="{CFC78CA6-80EF-4AF2-8A7A-8065DD8B4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8190" y="4875234"/>
            <a:ext cx="3578849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算法改进前后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50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次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MRE</a:t>
            </a:r>
          </a:p>
        </p:txBody>
      </p:sp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FA83A10A-86A1-4C61-8FF0-51E44AAA2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6909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10810753" y="183847"/>
            <a:ext cx="1381247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1.5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3">
            <a:extLst>
              <a:ext uri="{FF2B5EF4-FFF2-40B4-BE49-F238E27FC236}">
                <a16:creationId xmlns:a16="http://schemas.microsoft.com/office/drawing/2014/main" id="{5F3D99BE-333C-47D3-8DF3-D8C3A3ED71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89" y="3722438"/>
            <a:ext cx="11261711" cy="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耦合优化算法的搜索稳定性和精度比改进前的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算法有大幅提高。</a:t>
            </a:r>
            <a:endParaRPr lang="en-US" altLang="zh-CN" sz="28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EEBB8A15-80F2-4AA1-A6A1-3657ED1CD7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0288" y="1892427"/>
            <a:ext cx="11261711" cy="121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给出土的本构模型的数值计算增量式和优化算法后，即可通过试验数据反演模型参数。</a:t>
            </a:r>
            <a:endParaRPr lang="en-US" altLang="zh-CN" sz="28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14C8A1F6-CA11-4956-8867-AB93F3B2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4983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25730" y="2413991"/>
            <a:ext cx="8907061" cy="767382"/>
            <a:chOff x="630238" y="2009156"/>
            <a:chExt cx="8907061" cy="767382"/>
          </a:xfrm>
        </p:grpSpPr>
        <p:cxnSp>
          <p:nvCxnSpPr>
            <p:cNvPr id="119810" name="直接连接符 14"/>
            <p:cNvCxnSpPr>
              <a:cxnSpLocks noChangeShapeType="1"/>
            </p:cNvCxnSpPr>
            <p:nvPr/>
          </p:nvCxnSpPr>
          <p:spPr bwMode="auto">
            <a:xfrm>
              <a:off x="1257299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9811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1981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7231" name="TextBox 31"/>
            <p:cNvSpPr txBox="1">
              <a:spLocks noChangeArrowheads="1"/>
            </p:cNvSpPr>
            <p:nvPr/>
          </p:nvSpPr>
          <p:spPr bwMode="auto">
            <a:xfrm>
              <a:off x="1498468" y="200915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反演参数电子表格界面和功能</a:t>
              </a:r>
              <a:endPara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325730" y="3369409"/>
            <a:ext cx="8907062" cy="769452"/>
            <a:chOff x="630238" y="2007086"/>
            <a:chExt cx="8907062" cy="769452"/>
          </a:xfrm>
        </p:grpSpPr>
        <p:cxnSp>
          <p:nvCxnSpPr>
            <p:cNvPr id="22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543714" y="200708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反演参数所需的试验数据及处理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25730" y="4326897"/>
            <a:ext cx="8907062" cy="755305"/>
            <a:chOff x="630238" y="2021233"/>
            <a:chExt cx="8907062" cy="755305"/>
          </a:xfrm>
        </p:grpSpPr>
        <p:cxnSp>
          <p:nvCxnSpPr>
            <p:cNvPr id="2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0" name="TextBox 31"/>
            <p:cNvSpPr txBox="1">
              <a:spLocks noChangeArrowheads="1"/>
            </p:cNvSpPr>
            <p:nvPr/>
          </p:nvSpPr>
          <p:spPr bwMode="auto">
            <a:xfrm>
              <a:off x="1543714" y="2021233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电子表格的使用案例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25730" y="1260738"/>
            <a:ext cx="8907062" cy="767554"/>
            <a:chOff x="630238" y="2008984"/>
            <a:chExt cx="8907062" cy="767554"/>
          </a:xfrm>
        </p:grpSpPr>
        <p:cxnSp>
          <p:nvCxnSpPr>
            <p:cNvPr id="3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0" name="TextBox 31"/>
            <p:cNvSpPr txBox="1">
              <a:spLocks noChangeArrowheads="1"/>
            </p:cNvSpPr>
            <p:nvPr/>
          </p:nvSpPr>
          <p:spPr bwMode="auto">
            <a:xfrm>
              <a:off x="1543709" y="2008984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Arial" panose="020B0604020202020204" pitchFamily="34" charset="0"/>
                </a:rPr>
                <a:t>反演方法确定参数基本原理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 bwMode="auto">
          <a:xfrm flipH="1" flipV="1">
            <a:off x="2325730" y="2216328"/>
            <a:ext cx="28808" cy="9627"/>
          </a:xfrm>
          <a:prstGeom prst="line">
            <a:avLst/>
          </a:prstGeom>
          <a:solidFill>
            <a:srgbClr val="0F6895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/>
          <p:cNvSpPr/>
          <p:nvPr/>
        </p:nvSpPr>
        <p:spPr>
          <a:xfrm>
            <a:off x="0" y="0"/>
            <a:ext cx="1724130" cy="6858000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9730" y="0"/>
            <a:ext cx="911330" cy="2830266"/>
          </a:xfrm>
          <a:prstGeom prst="rect">
            <a:avLst/>
          </a:prstGeom>
          <a:solidFill>
            <a:srgbClr val="000099"/>
          </a:solidFill>
          <a:ln w="63500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826" name="TextBox 12"/>
          <p:cNvSpPr txBox="1">
            <a:spLocks noChangeArrowheads="1"/>
          </p:cNvSpPr>
          <p:nvPr/>
        </p:nvSpPr>
        <p:spPr bwMode="auto">
          <a:xfrm>
            <a:off x="959206" y="178358"/>
            <a:ext cx="61344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汇报提纲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2A4E04F-D3FB-474A-9F8F-67AB4DC31246}"/>
              </a:ext>
            </a:extLst>
          </p:cNvPr>
          <p:cNvGrpSpPr/>
          <p:nvPr/>
        </p:nvGrpSpPr>
        <p:grpSpPr>
          <a:xfrm>
            <a:off x="2325730" y="5270237"/>
            <a:ext cx="8907062" cy="750066"/>
            <a:chOff x="630238" y="2026472"/>
            <a:chExt cx="8907062" cy="750066"/>
          </a:xfrm>
        </p:grpSpPr>
        <p:cxnSp>
          <p:nvCxnSpPr>
            <p:cNvPr id="52" name="直接连接符 14">
              <a:extLst>
                <a:ext uri="{FF2B5EF4-FFF2-40B4-BE49-F238E27FC236}">
                  <a16:creationId xmlns:a16="http://schemas.microsoft.com/office/drawing/2014/main" id="{BC0D152E-750F-4686-B33D-D8A67DBD94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椭圆 16">
              <a:extLst>
                <a:ext uri="{FF2B5EF4-FFF2-40B4-BE49-F238E27FC236}">
                  <a16:creationId xmlns:a16="http://schemas.microsoft.com/office/drawing/2014/main" id="{4E7CE666-1CF6-43CD-98CA-B81A68DB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CEDE4BDA-D9D2-41EC-97E2-178018B35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C53AB253-DC71-4B4B-8B13-0CD84E88B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3710" y="2026472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结论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32" name="灯片编号占位符 18">
            <a:extLst>
              <a:ext uri="{FF2B5EF4-FFF2-40B4-BE49-F238E27FC236}">
                <a16:creationId xmlns:a16="http://schemas.microsoft.com/office/drawing/2014/main" id="{0A76422A-2978-4C99-89A0-36E7387DC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724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6388366" y="183847"/>
            <a:ext cx="5803636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Excel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的反演分析软件的界面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4627" name="图片 1">
            <a:extLst>
              <a:ext uri="{FF2B5EF4-FFF2-40B4-BE49-F238E27FC236}">
                <a16:creationId xmlns:a16="http://schemas.microsoft.com/office/drawing/2014/main" id="{AFC1C587-608E-4017-891E-29E965F5D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363" y="968374"/>
            <a:ext cx="5143398" cy="263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1250" name="Picture 2">
            <a:extLst>
              <a:ext uri="{FF2B5EF4-FFF2-40B4-BE49-F238E27FC236}">
                <a16:creationId xmlns:a16="http://schemas.microsoft.com/office/drawing/2014/main" id="{7EF16D6F-676A-4DFE-9FC0-2505F606E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387" y="968375"/>
            <a:ext cx="6417834" cy="2741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">
            <a:extLst>
              <a:ext uri="{FF2B5EF4-FFF2-40B4-BE49-F238E27FC236}">
                <a16:creationId xmlns:a16="http://schemas.microsoft.com/office/drawing/2014/main" id="{910D483C-CB77-4FB3-9034-DA6F47545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27" y="3968945"/>
            <a:ext cx="5973271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3">
            <a:extLst>
              <a:ext uri="{FF2B5EF4-FFF2-40B4-BE49-F238E27FC236}">
                <a16:creationId xmlns:a16="http://schemas.microsoft.com/office/drawing/2014/main" id="{BE078805-A126-4C22-B384-9A919E3CCF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8252" y="3467013"/>
            <a:ext cx="574255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首页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3">
            <a:extLst>
              <a:ext uri="{FF2B5EF4-FFF2-40B4-BE49-F238E27FC236}">
                <a16:creationId xmlns:a16="http://schemas.microsoft.com/office/drawing/2014/main" id="{49919582-3FF8-43BF-822C-93DB06D65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49495" y="3471711"/>
            <a:ext cx="1840375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试验数据输入页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A58A0E64-E775-49F2-947C-7A88264F8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74337" y="6422291"/>
            <a:ext cx="1840375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优化过程页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B69A82A8-FEC4-4D76-93D0-81273CF49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32001" y="6422291"/>
            <a:ext cx="2099839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预测结果绘图页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" name="图片 1">
            <a:extLst>
              <a:ext uri="{FF2B5EF4-FFF2-40B4-BE49-F238E27FC236}">
                <a16:creationId xmlns:a16="http://schemas.microsoft.com/office/drawing/2014/main" id="{3DD1F7BE-C429-48DA-A2B5-DD730E9F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103" y="3968945"/>
            <a:ext cx="5803636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22621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1" name="图片 1">
            <a:extLst>
              <a:ext uri="{FF2B5EF4-FFF2-40B4-BE49-F238E27FC236}">
                <a16:creationId xmlns:a16="http://schemas.microsoft.com/office/drawing/2014/main" id="{3EFD6C29-8DE8-4E58-83C8-4D1DE56F3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973" y="3872080"/>
            <a:ext cx="6465462" cy="262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3298" name="图片 1">
            <a:extLst>
              <a:ext uri="{FF2B5EF4-FFF2-40B4-BE49-F238E27FC236}">
                <a16:creationId xmlns:a16="http://schemas.microsoft.com/office/drawing/2014/main" id="{3BAC0CB9-620B-41C7-B3FE-AA9D62BF1B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73" y="808205"/>
            <a:ext cx="5341056" cy="262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A7FEE92-24AF-4AED-8110-D322F6249529}"/>
              </a:ext>
            </a:extLst>
          </p:cNvPr>
          <p:cNvSpPr/>
          <p:nvPr/>
        </p:nvSpPr>
        <p:spPr>
          <a:xfrm>
            <a:off x="405115" y="6443276"/>
            <a:ext cx="119720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此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开源</a:t>
            </a:r>
            <a:r>
              <a:rPr lang="zh-CN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软件获取方式为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github.com/</a:t>
            </a:r>
            <a:r>
              <a:rPr lang="en-US" altLang="zh-CN" sz="24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longbiscuit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/ModelParaOpt2.0_Excel_STADE</a:t>
            </a:r>
            <a:endParaRPr lang="zh-CN" altLang="en-US" sz="24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3299" name="图片 1">
            <a:extLst>
              <a:ext uri="{FF2B5EF4-FFF2-40B4-BE49-F238E27FC236}">
                <a16:creationId xmlns:a16="http://schemas.microsoft.com/office/drawing/2014/main" id="{EBFBE510-D395-4A99-8488-2C37EB87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711" y="783728"/>
            <a:ext cx="3029392" cy="261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文本框 3">
            <a:extLst>
              <a:ext uri="{FF2B5EF4-FFF2-40B4-BE49-F238E27FC236}">
                <a16:creationId xmlns:a16="http://schemas.microsoft.com/office/drawing/2014/main" id="{61BC9FEF-A132-453C-B4C3-D4E7DF25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7769" y="3336902"/>
            <a:ext cx="2882707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其他应力路径试验预测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18">
            <a:extLst>
              <a:ext uri="{FF2B5EF4-FFF2-40B4-BE49-F238E27FC236}">
                <a16:creationId xmlns:a16="http://schemas.microsoft.com/office/drawing/2014/main" id="{61DB2E70-E877-494F-9877-EFD47EE9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F931F7E8-D177-430A-B26C-F1D723EBE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366" y="183847"/>
            <a:ext cx="5803636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2.1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Excel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的反演分析软件的界面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7583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17" name="文本框 3">
            <a:extLst>
              <a:ext uri="{FF2B5EF4-FFF2-40B4-BE49-F238E27FC236}">
                <a16:creationId xmlns:a16="http://schemas.microsoft.com/office/drawing/2014/main" id="{9DEA713A-FF80-4D87-B998-1B43AF810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8366" y="183847"/>
            <a:ext cx="5803636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2.2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基于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Excel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的反演分析软件的功能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8565C87-D602-4D53-A7CE-BA837E2A8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15" y="772932"/>
            <a:ext cx="7748689" cy="5901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04800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25730" y="2413991"/>
            <a:ext cx="8907061" cy="767382"/>
            <a:chOff x="630238" y="2009156"/>
            <a:chExt cx="8907061" cy="767382"/>
          </a:xfrm>
        </p:grpSpPr>
        <p:cxnSp>
          <p:nvCxnSpPr>
            <p:cNvPr id="119810" name="直接连接符 14"/>
            <p:cNvCxnSpPr>
              <a:cxnSpLocks noChangeShapeType="1"/>
            </p:cNvCxnSpPr>
            <p:nvPr/>
          </p:nvCxnSpPr>
          <p:spPr bwMode="auto">
            <a:xfrm>
              <a:off x="1257299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9811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1981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7231" name="TextBox 31"/>
            <p:cNvSpPr txBox="1">
              <a:spLocks noChangeArrowheads="1"/>
            </p:cNvSpPr>
            <p:nvPr/>
          </p:nvSpPr>
          <p:spPr bwMode="auto">
            <a:xfrm>
              <a:off x="1498468" y="200915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反演参数电子表格界面和功能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19827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25730" y="3369409"/>
            <a:ext cx="8907062" cy="769452"/>
            <a:chOff x="630238" y="2007086"/>
            <a:chExt cx="8907062" cy="769452"/>
          </a:xfrm>
        </p:grpSpPr>
        <p:cxnSp>
          <p:nvCxnSpPr>
            <p:cNvPr id="22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543714" y="200708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反演参数所需的试验数据及处理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25730" y="4326897"/>
            <a:ext cx="8907062" cy="755305"/>
            <a:chOff x="630238" y="2021233"/>
            <a:chExt cx="8907062" cy="755305"/>
          </a:xfrm>
        </p:grpSpPr>
        <p:cxnSp>
          <p:nvCxnSpPr>
            <p:cNvPr id="2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0" name="TextBox 31"/>
            <p:cNvSpPr txBox="1">
              <a:spLocks noChangeArrowheads="1"/>
            </p:cNvSpPr>
            <p:nvPr/>
          </p:nvSpPr>
          <p:spPr bwMode="auto">
            <a:xfrm>
              <a:off x="1543714" y="2021233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电子表格的使用案例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25730" y="1260738"/>
            <a:ext cx="8907062" cy="767554"/>
            <a:chOff x="630238" y="2008984"/>
            <a:chExt cx="8907062" cy="767554"/>
          </a:xfrm>
        </p:grpSpPr>
        <p:cxnSp>
          <p:nvCxnSpPr>
            <p:cNvPr id="3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0" name="TextBox 31"/>
            <p:cNvSpPr txBox="1">
              <a:spLocks noChangeArrowheads="1"/>
            </p:cNvSpPr>
            <p:nvPr/>
          </p:nvSpPr>
          <p:spPr bwMode="auto">
            <a:xfrm>
              <a:off x="1543709" y="2008984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Arial" panose="020B0604020202020204" pitchFamily="34" charset="0"/>
                </a:rPr>
                <a:t>反演方法确定参数基本原理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 bwMode="auto">
          <a:xfrm flipH="1" flipV="1">
            <a:off x="2325730" y="2216328"/>
            <a:ext cx="28808" cy="9627"/>
          </a:xfrm>
          <a:prstGeom prst="line">
            <a:avLst/>
          </a:prstGeom>
          <a:solidFill>
            <a:srgbClr val="0F6895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/>
          <p:cNvSpPr/>
          <p:nvPr/>
        </p:nvSpPr>
        <p:spPr>
          <a:xfrm>
            <a:off x="0" y="0"/>
            <a:ext cx="1724130" cy="6858000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9730" y="0"/>
            <a:ext cx="911330" cy="2830266"/>
          </a:xfrm>
          <a:prstGeom prst="rect">
            <a:avLst/>
          </a:prstGeom>
          <a:solidFill>
            <a:srgbClr val="000099"/>
          </a:solidFill>
          <a:ln w="63500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826" name="TextBox 12"/>
          <p:cNvSpPr txBox="1">
            <a:spLocks noChangeArrowheads="1"/>
          </p:cNvSpPr>
          <p:nvPr/>
        </p:nvSpPr>
        <p:spPr bwMode="auto">
          <a:xfrm>
            <a:off x="959206" y="178358"/>
            <a:ext cx="61344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汇报提纲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2A4E04F-D3FB-474A-9F8F-67AB4DC31246}"/>
              </a:ext>
            </a:extLst>
          </p:cNvPr>
          <p:cNvGrpSpPr/>
          <p:nvPr/>
        </p:nvGrpSpPr>
        <p:grpSpPr>
          <a:xfrm>
            <a:off x="2325730" y="5270237"/>
            <a:ext cx="8907062" cy="750066"/>
            <a:chOff x="630238" y="2026472"/>
            <a:chExt cx="8907062" cy="750066"/>
          </a:xfrm>
        </p:grpSpPr>
        <p:cxnSp>
          <p:nvCxnSpPr>
            <p:cNvPr id="52" name="直接连接符 14">
              <a:extLst>
                <a:ext uri="{FF2B5EF4-FFF2-40B4-BE49-F238E27FC236}">
                  <a16:creationId xmlns:a16="http://schemas.microsoft.com/office/drawing/2014/main" id="{BC0D152E-750F-4686-B33D-D8A67DBD94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椭圆 16">
              <a:extLst>
                <a:ext uri="{FF2B5EF4-FFF2-40B4-BE49-F238E27FC236}">
                  <a16:creationId xmlns:a16="http://schemas.microsoft.com/office/drawing/2014/main" id="{4E7CE666-1CF6-43CD-98CA-B81A68DB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CEDE4BDA-D9D2-41EC-97E2-178018B35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C53AB253-DC71-4B4B-8B13-0CD84E88B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3710" y="2026472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结论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445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25730" y="2413991"/>
            <a:ext cx="8907061" cy="767382"/>
            <a:chOff x="630238" y="2009156"/>
            <a:chExt cx="8907061" cy="767382"/>
          </a:xfrm>
        </p:grpSpPr>
        <p:cxnSp>
          <p:nvCxnSpPr>
            <p:cNvPr id="119810" name="直接连接符 14"/>
            <p:cNvCxnSpPr>
              <a:cxnSpLocks noChangeShapeType="1"/>
            </p:cNvCxnSpPr>
            <p:nvPr/>
          </p:nvCxnSpPr>
          <p:spPr bwMode="auto">
            <a:xfrm>
              <a:off x="1257299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9811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1981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7231" name="TextBox 31"/>
            <p:cNvSpPr txBox="1">
              <a:spLocks noChangeArrowheads="1"/>
            </p:cNvSpPr>
            <p:nvPr/>
          </p:nvSpPr>
          <p:spPr bwMode="auto">
            <a:xfrm>
              <a:off x="1498468" y="200915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反演参数电子表格界面和功能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325730" y="3369409"/>
            <a:ext cx="8907062" cy="769452"/>
            <a:chOff x="630238" y="2007086"/>
            <a:chExt cx="8907062" cy="769452"/>
          </a:xfrm>
        </p:grpSpPr>
        <p:cxnSp>
          <p:nvCxnSpPr>
            <p:cNvPr id="22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543714" y="200708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反演参数所需的试验数据及处理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25730" y="4326897"/>
            <a:ext cx="8907062" cy="755305"/>
            <a:chOff x="630238" y="2021233"/>
            <a:chExt cx="8907062" cy="755305"/>
          </a:xfrm>
        </p:grpSpPr>
        <p:cxnSp>
          <p:nvCxnSpPr>
            <p:cNvPr id="2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0" name="TextBox 31"/>
            <p:cNvSpPr txBox="1">
              <a:spLocks noChangeArrowheads="1"/>
            </p:cNvSpPr>
            <p:nvPr/>
          </p:nvSpPr>
          <p:spPr bwMode="auto">
            <a:xfrm>
              <a:off x="1543714" y="2021233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电子表格的使用案例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25730" y="1260738"/>
            <a:ext cx="8907062" cy="767554"/>
            <a:chOff x="630238" y="2008984"/>
            <a:chExt cx="8907062" cy="767554"/>
          </a:xfrm>
        </p:grpSpPr>
        <p:cxnSp>
          <p:nvCxnSpPr>
            <p:cNvPr id="3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0" name="TextBox 31"/>
            <p:cNvSpPr txBox="1">
              <a:spLocks noChangeArrowheads="1"/>
            </p:cNvSpPr>
            <p:nvPr/>
          </p:nvSpPr>
          <p:spPr bwMode="auto">
            <a:xfrm>
              <a:off x="1543709" y="2008984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Arial" panose="020B0604020202020204" pitchFamily="34" charset="0"/>
                </a:rPr>
                <a:t>反演方法确定参数基本原理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 bwMode="auto">
          <a:xfrm flipH="1" flipV="1">
            <a:off x="2325730" y="2216328"/>
            <a:ext cx="28808" cy="9627"/>
          </a:xfrm>
          <a:prstGeom prst="line">
            <a:avLst/>
          </a:prstGeom>
          <a:solidFill>
            <a:srgbClr val="0F6895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/>
          <p:cNvSpPr/>
          <p:nvPr/>
        </p:nvSpPr>
        <p:spPr>
          <a:xfrm>
            <a:off x="0" y="0"/>
            <a:ext cx="1724130" cy="6858000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9730" y="0"/>
            <a:ext cx="911330" cy="2830266"/>
          </a:xfrm>
          <a:prstGeom prst="rect">
            <a:avLst/>
          </a:prstGeom>
          <a:solidFill>
            <a:srgbClr val="000099"/>
          </a:solidFill>
          <a:ln w="63500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826" name="TextBox 12"/>
          <p:cNvSpPr txBox="1">
            <a:spLocks noChangeArrowheads="1"/>
          </p:cNvSpPr>
          <p:nvPr/>
        </p:nvSpPr>
        <p:spPr bwMode="auto">
          <a:xfrm>
            <a:off x="959206" y="178358"/>
            <a:ext cx="61344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汇报提纲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2A4E04F-D3FB-474A-9F8F-67AB4DC31246}"/>
              </a:ext>
            </a:extLst>
          </p:cNvPr>
          <p:cNvGrpSpPr/>
          <p:nvPr/>
        </p:nvGrpSpPr>
        <p:grpSpPr>
          <a:xfrm>
            <a:off x="2325730" y="5270237"/>
            <a:ext cx="8907062" cy="750066"/>
            <a:chOff x="630238" y="2026472"/>
            <a:chExt cx="8907062" cy="750066"/>
          </a:xfrm>
        </p:grpSpPr>
        <p:cxnSp>
          <p:nvCxnSpPr>
            <p:cNvPr id="52" name="直接连接符 14">
              <a:extLst>
                <a:ext uri="{FF2B5EF4-FFF2-40B4-BE49-F238E27FC236}">
                  <a16:creationId xmlns:a16="http://schemas.microsoft.com/office/drawing/2014/main" id="{BC0D152E-750F-4686-B33D-D8A67DBD94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椭圆 16">
              <a:extLst>
                <a:ext uri="{FF2B5EF4-FFF2-40B4-BE49-F238E27FC236}">
                  <a16:creationId xmlns:a16="http://schemas.microsoft.com/office/drawing/2014/main" id="{4E7CE666-1CF6-43CD-98CA-B81A68DB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CEDE4BDA-D9D2-41EC-97E2-178018B35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C53AB253-DC71-4B4B-8B13-0CD84E88B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3710" y="2026472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结论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32" name="灯片编号占位符 18">
            <a:extLst>
              <a:ext uri="{FF2B5EF4-FFF2-40B4-BE49-F238E27FC236}">
                <a16:creationId xmlns:a16="http://schemas.microsoft.com/office/drawing/2014/main" id="{D14B3321-D77F-4216-A0B0-88AAE5191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285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6388366" y="183847"/>
            <a:ext cx="5803636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五种常见路径试验数据统一格式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6E05B0BD-096F-48B9-BD5E-794E58529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604107"/>
              </p:ext>
            </p:extLst>
          </p:nvPr>
        </p:nvGraphicFramePr>
        <p:xfrm>
          <a:off x="1854433" y="1196203"/>
          <a:ext cx="7030720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6144">
                  <a:extLst>
                    <a:ext uri="{9D8B030D-6E8A-4147-A177-3AD203B41FA5}">
                      <a16:colId xmlns:a16="http://schemas.microsoft.com/office/drawing/2014/main" val="2659770423"/>
                    </a:ext>
                  </a:extLst>
                </a:gridCol>
                <a:gridCol w="1406144">
                  <a:extLst>
                    <a:ext uri="{9D8B030D-6E8A-4147-A177-3AD203B41FA5}">
                      <a16:colId xmlns:a16="http://schemas.microsoft.com/office/drawing/2014/main" val="1773216520"/>
                    </a:ext>
                  </a:extLst>
                </a:gridCol>
                <a:gridCol w="1406144">
                  <a:extLst>
                    <a:ext uri="{9D8B030D-6E8A-4147-A177-3AD203B41FA5}">
                      <a16:colId xmlns:a16="http://schemas.microsoft.com/office/drawing/2014/main" val="1255103351"/>
                    </a:ext>
                  </a:extLst>
                </a:gridCol>
                <a:gridCol w="1406144">
                  <a:extLst>
                    <a:ext uri="{9D8B030D-6E8A-4147-A177-3AD203B41FA5}">
                      <a16:colId xmlns:a16="http://schemas.microsoft.com/office/drawing/2014/main" val="3534111975"/>
                    </a:ext>
                  </a:extLst>
                </a:gridCol>
                <a:gridCol w="1406144">
                  <a:extLst>
                    <a:ext uri="{9D8B030D-6E8A-4147-A177-3AD203B41FA5}">
                      <a16:colId xmlns:a16="http://schemas.microsoft.com/office/drawing/2014/main" val="2361051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试验类型</a:t>
                      </a: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q</a:t>
                      </a:r>
                      <a:r>
                        <a:rPr lang="zh-CN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或</a:t>
                      </a:r>
                      <a:r>
                        <a:rPr lang="en-US" sz="20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σ</a:t>
                      </a:r>
                      <a:r>
                        <a:rPr lang="en-US" sz="2000" kern="100" baseline="-250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(kPa)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(kPa)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ε</a:t>
                      </a:r>
                      <a:r>
                        <a:rPr lang="en-US" sz="2000" kern="100" baseline="-250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v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i="1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u</a:t>
                      </a: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(kPa)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2789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ISO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30537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CD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51546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CU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29470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0828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K0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√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×</a:t>
                      </a:r>
                      <a:endParaRPr lang="zh-CN" sz="20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51848649"/>
                  </a:ext>
                </a:extLst>
              </a:tr>
            </a:tbl>
          </a:graphicData>
        </a:graphic>
      </p:graphicFrame>
      <p:sp>
        <p:nvSpPr>
          <p:cNvPr id="19" name="文本框 3">
            <a:extLst>
              <a:ext uri="{FF2B5EF4-FFF2-40B4-BE49-F238E27FC236}">
                <a16:creationId xmlns:a16="http://schemas.microsoft.com/office/drawing/2014/main" id="{3FF98529-A7E1-48CC-A001-2115F94019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637" y="631689"/>
            <a:ext cx="8735052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最大主应变（轴向应变）加载，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为自变量，有效因变量为：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B2A67C-6E73-4857-BF15-54CAE0002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8093" y="3475994"/>
            <a:ext cx="9560546" cy="2590507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30BDA96-E01F-4EE1-864D-9F1C231C8B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43038" y="6121400"/>
          <a:ext cx="10414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8" name="Equation" r:id="rId5" imgW="1041120" imgH="736560" progId="Equation.DSMT4">
                  <p:embed/>
                </p:oleObj>
              </mc:Choice>
              <mc:Fallback>
                <p:oleObj name="Equation" r:id="rId5" imgW="1041120" imgH="73656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30BDA96-E01F-4EE1-864D-9F1C231C8BE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43038" y="6121400"/>
                        <a:ext cx="10414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D1C9FB8-1589-4307-B015-BD31FAFD1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530726"/>
              </p:ext>
            </p:extLst>
          </p:nvPr>
        </p:nvGraphicFramePr>
        <p:xfrm>
          <a:off x="3017660" y="6282401"/>
          <a:ext cx="2209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79" name="Equation" r:id="rId7" imgW="2209680" imgH="431640" progId="Equation.DSMT4">
                  <p:embed/>
                </p:oleObj>
              </mc:Choice>
              <mc:Fallback>
                <p:oleObj name="Equation" r:id="rId7" imgW="2209680" imgH="43164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BD1C9FB8-1589-4307-B015-BD31FAFD11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17660" y="6282401"/>
                        <a:ext cx="2209800" cy="431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0210B2A-AFAF-4B20-BF27-71C9CAC70F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103171"/>
              </p:ext>
            </p:extLst>
          </p:nvPr>
        </p:nvGraphicFramePr>
        <p:xfrm>
          <a:off x="5849247" y="6031776"/>
          <a:ext cx="2781300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0" name="Equation" r:id="rId9" imgW="2781000" imgH="863280" progId="Equation.DSMT4">
                  <p:embed/>
                </p:oleObj>
              </mc:Choice>
              <mc:Fallback>
                <p:oleObj name="Equation" r:id="rId9" imgW="2781000" imgH="86328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0210B2A-AFAF-4B20-BF27-71C9CAC70F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49247" y="6031776"/>
                        <a:ext cx="2781300" cy="86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3">
            <a:extLst>
              <a:ext uri="{FF2B5EF4-FFF2-40B4-BE49-F238E27FC236}">
                <a16:creationId xmlns:a16="http://schemas.microsoft.com/office/drawing/2014/main" id="{A2D448D1-AE86-45D5-B5AD-A374CEFC9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712" y="2945085"/>
            <a:ext cx="10880201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等向压缩（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ISO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）试验一般提供 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ε</a:t>
            </a:r>
            <a:r>
              <a:rPr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 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，因此需要转化为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并填充其他列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F653AF5E-F4D7-4C2C-84EC-71B21AB947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4320881"/>
              </p:ext>
            </p:extLst>
          </p:nvPr>
        </p:nvGraphicFramePr>
        <p:xfrm>
          <a:off x="9252334" y="6317495"/>
          <a:ext cx="215900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81" name="Equation" r:id="rId11" imgW="2158920" imgH="342720" progId="Equation.DSMT4">
                  <p:embed/>
                </p:oleObj>
              </mc:Choice>
              <mc:Fallback>
                <p:oleObj name="Equation" r:id="rId11" imgW="2158920" imgH="342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252334" y="6317495"/>
                        <a:ext cx="2159000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9356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6388366" y="183847"/>
            <a:ext cx="5803636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五种常见路径试验数据统一格式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D1C9FB8-1589-4307-B015-BD31FAFD11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7069338"/>
              </p:ext>
            </p:extLst>
          </p:nvPr>
        </p:nvGraphicFramePr>
        <p:xfrm>
          <a:off x="2657650" y="5383449"/>
          <a:ext cx="14478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1" name="Equation" r:id="rId4" imgW="1447560" imgH="736560" progId="Equation.DSMT4">
                  <p:embed/>
                </p:oleObj>
              </mc:Choice>
              <mc:Fallback>
                <p:oleObj name="Equation" r:id="rId4" imgW="144756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57650" y="5383449"/>
                        <a:ext cx="14478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文本框 3">
            <a:extLst>
              <a:ext uri="{FF2B5EF4-FFF2-40B4-BE49-F238E27FC236}">
                <a16:creationId xmlns:a16="http://schemas.microsoft.com/office/drawing/2014/main" id="{A2D448D1-AE86-45D5-B5AD-A374CEFC93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99" y="970844"/>
            <a:ext cx="10880201" cy="103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常规三轴固结排水剪切（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CD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）试验一般会提供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 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ε</a:t>
            </a:r>
            <a:r>
              <a:rPr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，因绘图需要，填充其他列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A18164E-A8BD-4B29-9001-A3739E923B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312" y="2391087"/>
            <a:ext cx="9561600" cy="2497834"/>
          </a:xfrm>
          <a:prstGeom prst="rect">
            <a:avLst/>
          </a:prstGeom>
        </p:spPr>
      </p:pic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2D7B8FCF-C876-4DE8-ACB0-B6F752463A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151921"/>
              </p:ext>
            </p:extLst>
          </p:nvPr>
        </p:nvGraphicFramePr>
        <p:xfrm>
          <a:off x="4723879" y="5636002"/>
          <a:ext cx="647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2" name="Equation" r:id="rId7" imgW="647640" imgH="279360" progId="Equation.DSMT4">
                  <p:embed/>
                </p:oleObj>
              </mc:Choice>
              <mc:Fallback>
                <p:oleObj name="Equation" r:id="rId7" imgW="647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23879" y="5636002"/>
                        <a:ext cx="647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D58F9991-46C0-437A-B4E1-030AC53C01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0631102"/>
              </p:ext>
            </p:extLst>
          </p:nvPr>
        </p:nvGraphicFramePr>
        <p:xfrm>
          <a:off x="6096964" y="5358049"/>
          <a:ext cx="762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3" name="Equation" r:id="rId9" imgW="761760" imgH="787320" progId="Equation.DSMT4">
                  <p:embed/>
                </p:oleObj>
              </mc:Choice>
              <mc:Fallback>
                <p:oleObj name="Equation" r:id="rId9" imgW="761760" imgH="787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096964" y="5358049"/>
                        <a:ext cx="7620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AA76EF5C-5C24-495D-8876-06360A1059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4028304"/>
              </p:ext>
            </p:extLst>
          </p:nvPr>
        </p:nvGraphicFramePr>
        <p:xfrm>
          <a:off x="7584349" y="5559008"/>
          <a:ext cx="2209800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64" name="Equation" r:id="rId11" imgW="2209845" imgH="433096" progId="Equation.DSMT4">
                  <p:embed/>
                </p:oleObj>
              </mc:Choice>
              <mc:Fallback>
                <p:oleObj name="Equation" r:id="rId11" imgW="2209845" imgH="433096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584349" y="5559008"/>
                        <a:ext cx="2209800" cy="433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C335347F-BEB9-4BF9-BF97-88210D448CF6}"/>
                  </a:ext>
                </a:extLst>
              </p14:cNvPr>
              <p14:cNvContentPartPr/>
              <p14:nvPr/>
            </p14:nvContentPartPr>
            <p14:xfrm>
              <a:off x="254160" y="4184640"/>
              <a:ext cx="2127600" cy="212760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C335347F-BEB9-4BF9-BF97-88210D448CF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4800" y="4175280"/>
                <a:ext cx="2146320" cy="214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73657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6388366" y="183847"/>
            <a:ext cx="5803636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3.1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五种常见路径试验数据统一格式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A826B7-D1BC-4A01-810A-86397854EC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7875" y="2245769"/>
            <a:ext cx="9561600" cy="2366462"/>
          </a:xfrm>
          <a:prstGeom prst="rect">
            <a:avLst/>
          </a:prstGeom>
        </p:spPr>
      </p:pic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8A31279-28B1-448E-B275-A946C12AD5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7456717"/>
              </p:ext>
            </p:extLst>
          </p:nvPr>
        </p:nvGraphicFramePr>
        <p:xfrm>
          <a:off x="7558530" y="5099756"/>
          <a:ext cx="7620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4" name="Equation" r:id="rId5" imgW="762177" imgH="788068" progId="Equation.DSMT4">
                  <p:embed/>
                </p:oleObj>
              </mc:Choice>
              <mc:Fallback>
                <p:oleObj name="Equation" r:id="rId5" imgW="762177" imgH="78806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8530" y="5099756"/>
                        <a:ext cx="762000" cy="78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D9285684-88BC-441F-B260-3A45B838F9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6115847"/>
              </p:ext>
            </p:extLst>
          </p:nvPr>
        </p:nvGraphicFramePr>
        <p:xfrm>
          <a:off x="9583355" y="5302956"/>
          <a:ext cx="762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5" name="Equation" r:id="rId7" imgW="761760" imgH="380880" progId="Equation.DSMT4">
                  <p:embed/>
                </p:oleObj>
              </mc:Choice>
              <mc:Fallback>
                <p:oleObj name="Equation" r:id="rId7" imgW="7617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583355" y="5302956"/>
                        <a:ext cx="762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652F6F92-E9E2-4148-8B0F-57D91A6E09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892981"/>
              </p:ext>
            </p:extLst>
          </p:nvPr>
        </p:nvGraphicFramePr>
        <p:xfrm>
          <a:off x="5533704" y="5302956"/>
          <a:ext cx="7620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6" name="Equation" r:id="rId9" imgW="761760" imgH="380880" progId="Equation.DSMT4">
                  <p:embed/>
                </p:oleObj>
              </mc:Choice>
              <mc:Fallback>
                <p:oleObj name="Equation" r:id="rId9" imgW="761760" imgH="380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33704" y="5302956"/>
                        <a:ext cx="762000" cy="38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10619D9F-7E73-4473-87BB-82587D0E84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071790"/>
              </p:ext>
            </p:extLst>
          </p:nvPr>
        </p:nvGraphicFramePr>
        <p:xfrm>
          <a:off x="2365878" y="5125156"/>
          <a:ext cx="1905000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07" name="Equation" r:id="rId11" imgW="1904760" imgH="736560" progId="Equation.DSMT4">
                  <p:embed/>
                </p:oleObj>
              </mc:Choice>
              <mc:Fallback>
                <p:oleObj name="Equation" r:id="rId11" imgW="1904760" imgH="736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65878" y="5125156"/>
                        <a:ext cx="1905000" cy="736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文本框 3">
            <a:extLst>
              <a:ext uri="{FF2B5EF4-FFF2-40B4-BE49-F238E27FC236}">
                <a16:creationId xmlns:a16="http://schemas.microsoft.com/office/drawing/2014/main" id="{37869AF0-FC90-4C79-9E4C-3FEEE28D4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99" y="970844"/>
            <a:ext cx="10880201" cy="103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常规三轴固结不排水剪切（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CU 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）试验一般会提供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 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，因绘图需要，填充其他列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EEB47B6-9EDB-4B3E-BB7D-BFE4754BEAA9}"/>
                  </a:ext>
                </a:extLst>
              </p14:cNvPr>
              <p14:cNvContentPartPr/>
              <p14:nvPr/>
            </p14:nvContentPartPr>
            <p14:xfrm>
              <a:off x="114120" y="4248000"/>
              <a:ext cx="4236120" cy="215964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EEB47B6-9EDB-4B3E-BB7D-BFE4754BEAA9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4760" y="4238640"/>
                <a:ext cx="4254840" cy="217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95280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25730" y="2413991"/>
            <a:ext cx="8907061" cy="767382"/>
            <a:chOff x="630238" y="2009156"/>
            <a:chExt cx="8907061" cy="767382"/>
          </a:xfrm>
        </p:grpSpPr>
        <p:cxnSp>
          <p:nvCxnSpPr>
            <p:cNvPr id="119810" name="直接连接符 14"/>
            <p:cNvCxnSpPr>
              <a:cxnSpLocks noChangeShapeType="1"/>
            </p:cNvCxnSpPr>
            <p:nvPr/>
          </p:nvCxnSpPr>
          <p:spPr bwMode="auto">
            <a:xfrm>
              <a:off x="1257299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9811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1981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7231" name="TextBox 31"/>
            <p:cNvSpPr txBox="1">
              <a:spLocks noChangeArrowheads="1"/>
            </p:cNvSpPr>
            <p:nvPr/>
          </p:nvSpPr>
          <p:spPr bwMode="auto">
            <a:xfrm>
              <a:off x="1498468" y="200915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反演参数电子表格界面和功能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19827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25730" y="3369409"/>
            <a:ext cx="8907062" cy="769452"/>
            <a:chOff x="630238" y="2007086"/>
            <a:chExt cx="8907062" cy="769452"/>
          </a:xfrm>
        </p:grpSpPr>
        <p:cxnSp>
          <p:nvCxnSpPr>
            <p:cNvPr id="22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543714" y="200708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反演参数所需的试验数据及处理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25730" y="4326897"/>
            <a:ext cx="8907062" cy="755305"/>
            <a:chOff x="630238" y="2021233"/>
            <a:chExt cx="8907062" cy="755305"/>
          </a:xfrm>
        </p:grpSpPr>
        <p:cxnSp>
          <p:nvCxnSpPr>
            <p:cNvPr id="2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0" name="TextBox 31"/>
            <p:cNvSpPr txBox="1">
              <a:spLocks noChangeArrowheads="1"/>
            </p:cNvSpPr>
            <p:nvPr/>
          </p:nvSpPr>
          <p:spPr bwMode="auto">
            <a:xfrm>
              <a:off x="1543714" y="2021233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电子表格的使用案例</a:t>
              </a:r>
              <a:endPara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25730" y="1260738"/>
            <a:ext cx="8907062" cy="767554"/>
            <a:chOff x="630238" y="2008984"/>
            <a:chExt cx="8907062" cy="767554"/>
          </a:xfrm>
        </p:grpSpPr>
        <p:cxnSp>
          <p:nvCxnSpPr>
            <p:cNvPr id="3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0" name="TextBox 31"/>
            <p:cNvSpPr txBox="1">
              <a:spLocks noChangeArrowheads="1"/>
            </p:cNvSpPr>
            <p:nvPr/>
          </p:nvSpPr>
          <p:spPr bwMode="auto">
            <a:xfrm>
              <a:off x="1543709" y="2008984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Arial" panose="020B0604020202020204" pitchFamily="34" charset="0"/>
                </a:rPr>
                <a:t>反演方法确定参数基本原理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 bwMode="auto">
          <a:xfrm flipH="1" flipV="1">
            <a:off x="2325730" y="2216328"/>
            <a:ext cx="28808" cy="9627"/>
          </a:xfrm>
          <a:prstGeom prst="line">
            <a:avLst/>
          </a:prstGeom>
          <a:solidFill>
            <a:srgbClr val="0F6895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/>
          <p:cNvSpPr/>
          <p:nvPr/>
        </p:nvSpPr>
        <p:spPr>
          <a:xfrm>
            <a:off x="0" y="0"/>
            <a:ext cx="1724130" cy="6858000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9730" y="0"/>
            <a:ext cx="911330" cy="2830266"/>
          </a:xfrm>
          <a:prstGeom prst="rect">
            <a:avLst/>
          </a:prstGeom>
          <a:solidFill>
            <a:srgbClr val="000099"/>
          </a:solidFill>
          <a:ln w="63500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826" name="TextBox 12"/>
          <p:cNvSpPr txBox="1">
            <a:spLocks noChangeArrowheads="1"/>
          </p:cNvSpPr>
          <p:nvPr/>
        </p:nvSpPr>
        <p:spPr bwMode="auto">
          <a:xfrm>
            <a:off x="959206" y="178358"/>
            <a:ext cx="61344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汇报提纲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2A4E04F-D3FB-474A-9F8F-67AB4DC31246}"/>
              </a:ext>
            </a:extLst>
          </p:cNvPr>
          <p:cNvGrpSpPr/>
          <p:nvPr/>
        </p:nvGrpSpPr>
        <p:grpSpPr>
          <a:xfrm>
            <a:off x="2325730" y="5270237"/>
            <a:ext cx="8907062" cy="750066"/>
            <a:chOff x="630238" y="2026472"/>
            <a:chExt cx="8907062" cy="750066"/>
          </a:xfrm>
        </p:grpSpPr>
        <p:cxnSp>
          <p:nvCxnSpPr>
            <p:cNvPr id="52" name="直接连接符 14">
              <a:extLst>
                <a:ext uri="{FF2B5EF4-FFF2-40B4-BE49-F238E27FC236}">
                  <a16:creationId xmlns:a16="http://schemas.microsoft.com/office/drawing/2014/main" id="{BC0D152E-750F-4686-B33D-D8A67DBD94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椭圆 16">
              <a:extLst>
                <a:ext uri="{FF2B5EF4-FFF2-40B4-BE49-F238E27FC236}">
                  <a16:creationId xmlns:a16="http://schemas.microsoft.com/office/drawing/2014/main" id="{4E7CE666-1CF6-43CD-98CA-B81A68DB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CEDE4BDA-D9D2-41EC-97E2-178018B35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C53AB253-DC71-4B4B-8B13-0CD84E88B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3710" y="2026472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结论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750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7755038" y="183847"/>
            <a:ext cx="4436964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反演粘土的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UH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37869AF0-FC90-4C79-9E4C-3FEEE28D4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99" y="970844"/>
            <a:ext cx="10880201" cy="48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仅根据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试验反演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UH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F58AE169-43E1-4414-8B4F-B7A756390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63" y="2667000"/>
            <a:ext cx="5410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3">
            <a:extLst>
              <a:ext uri="{FF2B5EF4-FFF2-40B4-BE49-F238E27FC236}">
                <a16:creationId xmlns:a16="http://schemas.microsoft.com/office/drawing/2014/main" id="{626019E4-F992-435E-8B28-772B13D1C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63" y="1404994"/>
            <a:ext cx="11871251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常规方法确定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UH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参数需要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ISO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试验，反演时也建议使用这些试验。但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ISO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缺失时也可以反演得到参数：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A1B2DBDE-0D78-438A-B4AF-AC5EE63666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128826"/>
              </p:ext>
            </p:extLst>
          </p:nvPr>
        </p:nvGraphicFramePr>
        <p:xfrm>
          <a:off x="8742039" y="2115151"/>
          <a:ext cx="34417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9" name="Equation" r:id="rId5" imgW="3441600" imgH="799920" progId="Equation.DSMT4">
                  <p:embed/>
                </p:oleObj>
              </mc:Choice>
              <mc:Fallback>
                <p:oleObj name="Equation" r:id="rId5" imgW="3441600" imgH="7999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742039" y="2115151"/>
                        <a:ext cx="3441700" cy="800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文本框 3">
            <a:extLst>
              <a:ext uri="{FF2B5EF4-FFF2-40B4-BE49-F238E27FC236}">
                <a16:creationId xmlns:a16="http://schemas.microsoft.com/office/drawing/2014/main" id="{F5BBBC29-B890-4711-B6A0-BCF81FCE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172" y="2003727"/>
            <a:ext cx="1309867" cy="86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试验中围压不变：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3">
            <a:extLst>
              <a:ext uri="{FF2B5EF4-FFF2-40B4-BE49-F238E27FC236}">
                <a16:creationId xmlns:a16="http://schemas.microsoft.com/office/drawing/2014/main" id="{A98C789C-9DBB-433B-A5B0-CA78F71C06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2498" y="3191860"/>
            <a:ext cx="1645840" cy="86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试验起始接近完全弹性：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8C7CC58-2AD9-445C-A144-9C70BBF47E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7711616"/>
              </p:ext>
            </p:extLst>
          </p:nvPr>
        </p:nvGraphicFramePr>
        <p:xfrm>
          <a:off x="8733778" y="3222156"/>
          <a:ext cx="3441700" cy="774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0" name="Equation" r:id="rId7" imgW="3441600" imgH="774360" progId="Equation.DSMT4">
                  <p:embed/>
                </p:oleObj>
              </mc:Choice>
              <mc:Fallback>
                <p:oleObj name="Equation" r:id="rId7" imgW="3441600" imgH="774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733778" y="3222156"/>
                        <a:ext cx="3441700" cy="774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文本框 3">
            <a:extLst>
              <a:ext uri="{FF2B5EF4-FFF2-40B4-BE49-F238E27FC236}">
                <a16:creationId xmlns:a16="http://schemas.microsoft.com/office/drawing/2014/main" id="{EB203ABC-163C-4AA5-BEE1-F6A1DA0C0E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3482" y="2788608"/>
            <a:ext cx="897114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得到</a:t>
            </a:r>
            <a:r>
              <a:rPr lang="el-GR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κ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右大括号 19">
            <a:extLst>
              <a:ext uri="{FF2B5EF4-FFF2-40B4-BE49-F238E27FC236}">
                <a16:creationId xmlns:a16="http://schemas.microsoft.com/office/drawing/2014/main" id="{E9AB5546-D766-4831-97E8-C30D21A9AD9B}"/>
              </a:ext>
            </a:extLst>
          </p:cNvPr>
          <p:cNvSpPr/>
          <p:nvPr/>
        </p:nvSpPr>
        <p:spPr>
          <a:xfrm rot="10800000">
            <a:off x="6862002" y="2157363"/>
            <a:ext cx="231403" cy="1812578"/>
          </a:xfrm>
          <a:prstGeom prst="rightBrace">
            <a:avLst>
              <a:gd name="adj1" fmla="val 5386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3">
            <a:extLst>
              <a:ext uri="{FF2B5EF4-FFF2-40B4-BE49-F238E27FC236}">
                <a16:creationId xmlns:a16="http://schemas.microsoft.com/office/drawing/2014/main" id="{03C7AB8B-2E5E-4D50-8C1B-11A072352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8051" y="4286615"/>
            <a:ext cx="4494838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将临界状态点整理在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空间中得到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</a:t>
            </a:r>
          </a:p>
        </p:txBody>
      </p:sp>
      <p:sp>
        <p:nvSpPr>
          <p:cNvPr id="23" name="文本框 3">
            <a:extLst>
              <a:ext uri="{FF2B5EF4-FFF2-40B4-BE49-F238E27FC236}">
                <a16:creationId xmlns:a16="http://schemas.microsoft.com/office/drawing/2014/main" id="{03A21840-C0F0-47A3-B2E7-2C1F1307AB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3482" y="5049714"/>
            <a:ext cx="4923727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将临界状态点整理在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000" b="1" dirty="0" err="1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ln</a:t>
            </a:r>
            <a:r>
              <a:rPr lang="en-US" altLang="zh-CN" sz="2000" b="1" i="1" dirty="0" err="1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空间中得到</a:t>
            </a:r>
            <a:r>
              <a:rPr lang="el-GR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λ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24" name="文本框 3">
            <a:extLst>
              <a:ext uri="{FF2B5EF4-FFF2-40B4-BE49-F238E27FC236}">
                <a16:creationId xmlns:a16="http://schemas.microsoft.com/office/drawing/2014/main" id="{4BD5B9FE-3FCB-469D-8054-5A0E72940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3482" y="5738143"/>
            <a:ext cx="3134219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泊松比</a:t>
            </a:r>
            <a:r>
              <a:rPr lang="el-GR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ν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可经验给定为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0.25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3">
            <a:extLst>
              <a:ext uri="{FF2B5EF4-FFF2-40B4-BE49-F238E27FC236}">
                <a16:creationId xmlns:a16="http://schemas.microsoft.com/office/drawing/2014/main" id="{72349E6C-E63F-48C6-8A56-8F2C1F43B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09076" y="6304198"/>
            <a:ext cx="6020251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所以，也可以仅根据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试验很好的反演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UH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</a:t>
            </a:r>
            <a:endParaRPr lang="en-US" altLang="zh-CN" sz="2000" b="1" i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DD1CD72-267D-4A32-AF6D-B02E552A38C9}"/>
                  </a:ext>
                </a:extLst>
              </p14:cNvPr>
              <p14:cNvContentPartPr/>
              <p14:nvPr/>
            </p14:nvContentPartPr>
            <p14:xfrm>
              <a:off x="1047600" y="1784520"/>
              <a:ext cx="10592280" cy="381024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DD1CD72-267D-4A32-AF6D-B02E552A38C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8240" y="1775160"/>
                <a:ext cx="10611000" cy="382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1997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 animBg="1"/>
      <p:bldP spid="22" grpId="0"/>
      <p:bldP spid="23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7755038" y="183847"/>
            <a:ext cx="4436964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反演粘土的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UH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2301DDAC-83EB-44C6-A06A-04BA42AFA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99" y="637465"/>
            <a:ext cx="10880201" cy="48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LCT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粘土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16EB63-EEC1-4D8A-91BE-C28EC802D696}"/>
              </a:ext>
            </a:extLst>
          </p:cNvPr>
          <p:cNvSpPr/>
          <p:nvPr/>
        </p:nvSpPr>
        <p:spPr>
          <a:xfrm>
            <a:off x="-1635" y="6304279"/>
            <a:ext cx="123858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</a:rPr>
              <a:t>Gens, A. Stress-strain and strength characteristics of a low plasticity clay[D]. Imperial College London (University of London), 1982.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B79C92-2601-4115-BBE0-DDF09EEEB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38" y="1229593"/>
            <a:ext cx="5069577" cy="39755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A44501-B291-4C32-A76C-09A45E099D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605" y="1347396"/>
            <a:ext cx="6944757" cy="2122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C4AD94-1DB8-484C-9722-333CE5FD2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8410" y="3692093"/>
            <a:ext cx="6944757" cy="163276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C8E6B549-D6E1-40FB-9EC3-D1767CFF00DE}"/>
                  </a:ext>
                </a:extLst>
              </p14:cNvPr>
              <p14:cNvContentPartPr/>
              <p14:nvPr/>
            </p14:nvContentPartPr>
            <p14:xfrm>
              <a:off x="11385720" y="2736720"/>
              <a:ext cx="495360" cy="73080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C8E6B549-D6E1-40FB-9EC3-D1767CFF00D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376360" y="2727360"/>
                <a:ext cx="514080" cy="749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4853231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7755038" y="183847"/>
            <a:ext cx="4436964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4.1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反演粘土的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UH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2301DDAC-83EB-44C6-A06A-04BA42AFA9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99" y="637465"/>
            <a:ext cx="10880201" cy="48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白粘土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2472CD-DCB4-4E4A-A63B-47A680AE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" y="1125100"/>
            <a:ext cx="3960000" cy="309836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FCC6011-7A0E-4E26-9606-70CAC0B2D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5999" y="2169687"/>
            <a:ext cx="3960000" cy="317973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F240344-0807-4A0E-9E3B-D3CB4D7E1B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3739" y="3100955"/>
            <a:ext cx="3960000" cy="3121967"/>
          </a:xfrm>
          <a:prstGeom prst="rect">
            <a:avLst/>
          </a:prstGeom>
        </p:spPr>
      </p:pic>
      <p:sp>
        <p:nvSpPr>
          <p:cNvPr id="13" name="文本框 3">
            <a:extLst>
              <a:ext uri="{FF2B5EF4-FFF2-40B4-BE49-F238E27FC236}">
                <a16:creationId xmlns:a16="http://schemas.microsoft.com/office/drawing/2014/main" id="{89E3F25F-6219-4E3F-8B04-CED4660CFD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104" y="4411552"/>
            <a:ext cx="2041003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预测不排水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3">
            <a:extLst>
              <a:ext uri="{FF2B5EF4-FFF2-40B4-BE49-F238E27FC236}">
                <a16:creationId xmlns:a16="http://schemas.microsoft.com/office/drawing/2014/main" id="{6A6D1813-839A-490E-A314-CACDE0A95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6441" y="5349421"/>
            <a:ext cx="1788290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UH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预测不排水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3">
            <a:extLst>
              <a:ext uri="{FF2B5EF4-FFF2-40B4-BE49-F238E27FC236}">
                <a16:creationId xmlns:a16="http://schemas.microsoft.com/office/drawing/2014/main" id="{C062E013-331D-4E3A-B805-8382264F6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00370" y="6154308"/>
            <a:ext cx="1935730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MCC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预测不排水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A16EB63-EEC1-4D8A-91BE-C28EC802D696}"/>
              </a:ext>
            </a:extLst>
          </p:cNvPr>
          <p:cNvSpPr/>
          <p:nvPr/>
        </p:nvSpPr>
        <p:spPr>
          <a:xfrm>
            <a:off x="8261" y="6488668"/>
            <a:ext cx="111536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</a:rPr>
              <a:t>Biarez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</a:rPr>
              <a:t>, J.,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</a:rPr>
              <a:t>Hicher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</a:rPr>
              <a:t>, P. Y. Elementary mechanics of soil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</a:rPr>
              <a:t>behaviour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</a:rPr>
              <a:t>: saturated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</a:rPr>
              <a:t>remoulded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</a:rPr>
              <a:t> soils[M]. AA </a:t>
            </a:r>
            <a:r>
              <a:rPr lang="en-US" altLang="zh-CN" kern="100" dirty="0" err="1">
                <a:latin typeface="Calibri" panose="020F0502020204030204" pitchFamily="34" charset="0"/>
                <a:ea typeface="宋体" panose="02010600030101010101" pitchFamily="2" charset="-122"/>
              </a:rPr>
              <a:t>Balkema</a:t>
            </a: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</a:rPr>
              <a:t>, 1994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9495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37869AF0-FC90-4C79-9E4C-3FEEE28D4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99" y="970844"/>
            <a:ext cx="10880201" cy="48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根据等向压缩和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试验反演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626019E4-F992-435E-8B28-772B13D1C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98" y="1405034"/>
            <a:ext cx="9171007" cy="40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常规方法确定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模型参数需要等向压缩和回弹试验、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试验、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CU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或等</a:t>
            </a:r>
            <a:r>
              <a:rPr lang="en-US" altLang="zh-CN" sz="20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试验。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8446" name="Picture 14">
            <a:extLst>
              <a:ext uri="{FF2B5EF4-FFF2-40B4-BE49-F238E27FC236}">
                <a16:creationId xmlns:a16="http://schemas.microsoft.com/office/drawing/2014/main" id="{BE56C269-A2F0-475F-ABFC-F20C6A5D5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54" y="2065133"/>
            <a:ext cx="5400675" cy="415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文本框 3">
            <a:extLst>
              <a:ext uri="{FF2B5EF4-FFF2-40B4-BE49-F238E27FC236}">
                <a16:creationId xmlns:a16="http://schemas.microsoft.com/office/drawing/2014/main" id="{580B510F-2016-4193-B588-123D39A56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379" y="2481724"/>
            <a:ext cx="5906948" cy="864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描述粒状土时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NCL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CSL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，所以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常规方法不能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仅根据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试验确定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模型参数。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4F74F2C5-FB9B-49E2-A73D-593B41B4E0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999" y="4600782"/>
            <a:ext cx="5906948" cy="1326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常规方法确定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模型参数所需试验都可用来反演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模型参数，当试验缺失时，建议使用至少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ISO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试验反演</a:t>
            </a:r>
            <a:r>
              <a:rPr lang="en-US" altLang="zh-CN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0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模型参数。</a:t>
            </a:r>
            <a:endParaRPr lang="en-US" altLang="zh-CN" sz="20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3">
            <a:extLst>
              <a:ext uri="{FF2B5EF4-FFF2-40B4-BE49-F238E27FC236}">
                <a16:creationId xmlns:a16="http://schemas.microsoft.com/office/drawing/2014/main" id="{BFB9C526-69F4-4676-B817-D3C26F42C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3706" y="183847"/>
            <a:ext cx="5108296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反演粒状土的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4B859316-3DD5-4519-87EB-7BD26DFE5477}"/>
                  </a:ext>
                </a:extLst>
              </p14:cNvPr>
              <p14:cNvContentPartPr/>
              <p14:nvPr/>
            </p14:nvContentPartPr>
            <p14:xfrm>
              <a:off x="7842240" y="4356000"/>
              <a:ext cx="360" cy="3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4B859316-3DD5-4519-87EB-7BD26DFE54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32880" y="434664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439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7083706" y="183847"/>
            <a:ext cx="5108296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4.2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反演粒状土的</a:t>
            </a: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CSUH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模型参数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灯片编号占位符 18">
            <a:extLst>
              <a:ext uri="{FF2B5EF4-FFF2-40B4-BE49-F238E27FC236}">
                <a16:creationId xmlns:a16="http://schemas.microsoft.com/office/drawing/2014/main" id="{7DD183DC-6C43-4C8A-B504-5298AC2C1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21" name="文本框 3">
            <a:extLst>
              <a:ext uri="{FF2B5EF4-FFF2-40B4-BE49-F238E27FC236}">
                <a16:creationId xmlns:a16="http://schemas.microsoft.com/office/drawing/2014/main" id="{37869AF0-FC90-4C79-9E4C-3FEEE28D4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899" y="970844"/>
            <a:ext cx="10880201" cy="48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长河坝堆石料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8BFC83-6CEC-4317-8056-17210D0F7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1150"/>
            <a:ext cx="3960000" cy="312292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95A921-CBF6-4E39-B838-FE3394794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072" y="2321967"/>
            <a:ext cx="3960000" cy="2992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F1EE7A6-D93D-4467-9AB5-6040B0143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38759" y="3142614"/>
            <a:ext cx="3960000" cy="320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28010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25730" y="2413991"/>
            <a:ext cx="8907061" cy="767382"/>
            <a:chOff x="630238" y="2009156"/>
            <a:chExt cx="8907061" cy="767382"/>
          </a:xfrm>
        </p:grpSpPr>
        <p:cxnSp>
          <p:nvCxnSpPr>
            <p:cNvPr id="119810" name="直接连接符 14"/>
            <p:cNvCxnSpPr>
              <a:cxnSpLocks noChangeShapeType="1"/>
            </p:cNvCxnSpPr>
            <p:nvPr/>
          </p:nvCxnSpPr>
          <p:spPr bwMode="auto">
            <a:xfrm>
              <a:off x="1257299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9811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1981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7231" name="TextBox 31"/>
            <p:cNvSpPr txBox="1">
              <a:spLocks noChangeArrowheads="1"/>
            </p:cNvSpPr>
            <p:nvPr/>
          </p:nvSpPr>
          <p:spPr bwMode="auto">
            <a:xfrm>
              <a:off x="1498468" y="200915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反演参数电子表格界面和功能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19827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25730" y="3369409"/>
            <a:ext cx="8907062" cy="769452"/>
            <a:chOff x="630238" y="2007086"/>
            <a:chExt cx="8907062" cy="769452"/>
          </a:xfrm>
        </p:grpSpPr>
        <p:cxnSp>
          <p:nvCxnSpPr>
            <p:cNvPr id="22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543714" y="200708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反演参数所需的试验数据及处理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25730" y="4326897"/>
            <a:ext cx="8907062" cy="755305"/>
            <a:chOff x="630238" y="2021233"/>
            <a:chExt cx="8907062" cy="755305"/>
          </a:xfrm>
        </p:grpSpPr>
        <p:cxnSp>
          <p:nvCxnSpPr>
            <p:cNvPr id="2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0" name="TextBox 31"/>
            <p:cNvSpPr txBox="1">
              <a:spLocks noChangeArrowheads="1"/>
            </p:cNvSpPr>
            <p:nvPr/>
          </p:nvSpPr>
          <p:spPr bwMode="auto">
            <a:xfrm>
              <a:off x="1543714" y="2021233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电子表格的使用案例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25730" y="1260738"/>
            <a:ext cx="8907062" cy="767554"/>
            <a:chOff x="630238" y="2008984"/>
            <a:chExt cx="8907062" cy="767554"/>
          </a:xfrm>
        </p:grpSpPr>
        <p:cxnSp>
          <p:nvCxnSpPr>
            <p:cNvPr id="3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0" name="TextBox 31"/>
            <p:cNvSpPr txBox="1">
              <a:spLocks noChangeArrowheads="1"/>
            </p:cNvSpPr>
            <p:nvPr/>
          </p:nvSpPr>
          <p:spPr bwMode="auto">
            <a:xfrm>
              <a:off x="1543709" y="2008984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反演方法确定参数基本原理</a:t>
              </a:r>
              <a:endPara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 bwMode="auto">
          <a:xfrm flipH="1" flipV="1">
            <a:off x="2325730" y="2216328"/>
            <a:ext cx="28808" cy="9627"/>
          </a:xfrm>
          <a:prstGeom prst="line">
            <a:avLst/>
          </a:prstGeom>
          <a:solidFill>
            <a:srgbClr val="0F6895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/>
          <p:cNvSpPr/>
          <p:nvPr/>
        </p:nvSpPr>
        <p:spPr>
          <a:xfrm>
            <a:off x="0" y="0"/>
            <a:ext cx="1724130" cy="6858000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9730" y="0"/>
            <a:ext cx="911330" cy="2830266"/>
          </a:xfrm>
          <a:prstGeom prst="rect">
            <a:avLst/>
          </a:prstGeom>
          <a:solidFill>
            <a:srgbClr val="000099"/>
          </a:solidFill>
          <a:ln w="63500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826" name="TextBox 12"/>
          <p:cNvSpPr txBox="1">
            <a:spLocks noChangeArrowheads="1"/>
          </p:cNvSpPr>
          <p:nvPr/>
        </p:nvSpPr>
        <p:spPr bwMode="auto">
          <a:xfrm>
            <a:off x="959206" y="178358"/>
            <a:ext cx="61344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汇报提纲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2A4E04F-D3FB-474A-9F8F-67AB4DC31246}"/>
              </a:ext>
            </a:extLst>
          </p:cNvPr>
          <p:cNvGrpSpPr/>
          <p:nvPr/>
        </p:nvGrpSpPr>
        <p:grpSpPr>
          <a:xfrm>
            <a:off x="2325730" y="5270237"/>
            <a:ext cx="8907062" cy="750066"/>
            <a:chOff x="630238" y="2026472"/>
            <a:chExt cx="8907062" cy="750066"/>
          </a:xfrm>
        </p:grpSpPr>
        <p:cxnSp>
          <p:nvCxnSpPr>
            <p:cNvPr id="52" name="直接连接符 14">
              <a:extLst>
                <a:ext uri="{FF2B5EF4-FFF2-40B4-BE49-F238E27FC236}">
                  <a16:creationId xmlns:a16="http://schemas.microsoft.com/office/drawing/2014/main" id="{BC0D152E-750F-4686-B33D-D8A67DBD94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椭圆 16">
              <a:extLst>
                <a:ext uri="{FF2B5EF4-FFF2-40B4-BE49-F238E27FC236}">
                  <a16:creationId xmlns:a16="http://schemas.microsoft.com/office/drawing/2014/main" id="{4E7CE666-1CF6-43CD-98CA-B81A68DB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CEDE4BDA-D9D2-41EC-97E2-178018B35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C53AB253-DC71-4B4B-8B13-0CD84E88B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3710" y="2026472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结论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212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25730" y="2413991"/>
            <a:ext cx="8907061" cy="767382"/>
            <a:chOff x="630238" y="2009156"/>
            <a:chExt cx="8907061" cy="767382"/>
          </a:xfrm>
        </p:grpSpPr>
        <p:cxnSp>
          <p:nvCxnSpPr>
            <p:cNvPr id="119810" name="直接连接符 14"/>
            <p:cNvCxnSpPr>
              <a:cxnSpLocks noChangeShapeType="1"/>
            </p:cNvCxnSpPr>
            <p:nvPr/>
          </p:nvCxnSpPr>
          <p:spPr bwMode="auto">
            <a:xfrm>
              <a:off x="1257299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19811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1981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2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37231" name="TextBox 31"/>
            <p:cNvSpPr txBox="1">
              <a:spLocks noChangeArrowheads="1"/>
            </p:cNvSpPr>
            <p:nvPr/>
          </p:nvSpPr>
          <p:spPr bwMode="auto">
            <a:xfrm>
              <a:off x="1498468" y="200915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反演参数电子表格界面和功能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sp>
        <p:nvSpPr>
          <p:cNvPr id="119827" name="灯片编号占位符 18"/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325730" y="3369409"/>
            <a:ext cx="8907062" cy="769452"/>
            <a:chOff x="630238" y="2007086"/>
            <a:chExt cx="8907062" cy="769452"/>
          </a:xfrm>
        </p:grpSpPr>
        <p:cxnSp>
          <p:nvCxnSpPr>
            <p:cNvPr id="22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4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3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543714" y="2007086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反演参数所需的试验数据及处理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25730" y="4326897"/>
            <a:ext cx="8907062" cy="755305"/>
            <a:chOff x="630238" y="2021233"/>
            <a:chExt cx="8907062" cy="755305"/>
          </a:xfrm>
        </p:grpSpPr>
        <p:cxnSp>
          <p:nvCxnSpPr>
            <p:cNvPr id="2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4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0" name="TextBox 31"/>
            <p:cNvSpPr txBox="1">
              <a:spLocks noChangeArrowheads="1"/>
            </p:cNvSpPr>
            <p:nvPr/>
          </p:nvSpPr>
          <p:spPr bwMode="auto">
            <a:xfrm>
              <a:off x="1543714" y="2021233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电子表格的使用案例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325730" y="1260738"/>
            <a:ext cx="8907062" cy="767554"/>
            <a:chOff x="630238" y="2008984"/>
            <a:chExt cx="8907062" cy="767554"/>
          </a:xfrm>
        </p:grpSpPr>
        <p:cxnSp>
          <p:nvCxnSpPr>
            <p:cNvPr id="37" name="直接连接符 14"/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8" name="椭圆 16"/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39" name="TextBox 20"/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1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40" name="TextBox 31"/>
            <p:cNvSpPr txBox="1">
              <a:spLocks noChangeArrowheads="1"/>
            </p:cNvSpPr>
            <p:nvPr/>
          </p:nvSpPr>
          <p:spPr bwMode="auto">
            <a:xfrm>
              <a:off x="1543709" y="2008984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000099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sym typeface="Arial" panose="020B0604020202020204" pitchFamily="34" charset="0"/>
                </a:rPr>
                <a:t>反演方法确定参数基本原理</a:t>
              </a:r>
              <a:endParaRPr lang="zh-CN" altLang="en-US" sz="2800" dirty="0">
                <a:solidFill>
                  <a:srgbClr val="000099"/>
                </a:solidFill>
                <a:latin typeface="华文楷体" panose="02010600040101010101" pitchFamily="2" charset="-122"/>
                <a:ea typeface="华文楷体" panose="02010600040101010101" pitchFamily="2" charset="-122"/>
              </a:endParaRPr>
            </a:p>
          </p:txBody>
        </p:sp>
      </p:grpSp>
      <p:cxnSp>
        <p:nvCxnSpPr>
          <p:cNvPr id="11" name="直接连接符 10"/>
          <p:cNvCxnSpPr/>
          <p:nvPr/>
        </p:nvCxnSpPr>
        <p:spPr bwMode="auto">
          <a:xfrm flipH="1" flipV="1">
            <a:off x="2325730" y="2216328"/>
            <a:ext cx="28808" cy="9627"/>
          </a:xfrm>
          <a:prstGeom prst="line">
            <a:avLst/>
          </a:prstGeom>
          <a:solidFill>
            <a:srgbClr val="0F6895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矩形 2"/>
          <p:cNvSpPr/>
          <p:nvPr/>
        </p:nvSpPr>
        <p:spPr>
          <a:xfrm>
            <a:off x="0" y="0"/>
            <a:ext cx="1724130" cy="6858000"/>
          </a:xfrm>
          <a:prstGeom prst="rect">
            <a:avLst/>
          </a:prstGeom>
          <a:solidFill>
            <a:srgbClr val="000099"/>
          </a:solidFill>
          <a:ln>
            <a:solidFill>
              <a:srgbClr val="000099"/>
            </a:solidFill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9730" y="0"/>
            <a:ext cx="911330" cy="2830266"/>
          </a:xfrm>
          <a:prstGeom prst="rect">
            <a:avLst/>
          </a:prstGeom>
          <a:solidFill>
            <a:srgbClr val="000099"/>
          </a:solidFill>
          <a:ln w="63500">
            <a:solidFill>
              <a:srgbClr val="EEECE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826" name="TextBox 12"/>
          <p:cNvSpPr txBox="1">
            <a:spLocks noChangeArrowheads="1"/>
          </p:cNvSpPr>
          <p:nvPr/>
        </p:nvSpPr>
        <p:spPr bwMode="auto">
          <a:xfrm>
            <a:off x="959206" y="178358"/>
            <a:ext cx="613444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汇报提纲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2A4E04F-D3FB-474A-9F8F-67AB4DC31246}"/>
              </a:ext>
            </a:extLst>
          </p:cNvPr>
          <p:cNvGrpSpPr/>
          <p:nvPr/>
        </p:nvGrpSpPr>
        <p:grpSpPr>
          <a:xfrm>
            <a:off x="2325730" y="5270237"/>
            <a:ext cx="8907062" cy="750066"/>
            <a:chOff x="630238" y="2026472"/>
            <a:chExt cx="8907062" cy="750066"/>
          </a:xfrm>
        </p:grpSpPr>
        <p:cxnSp>
          <p:nvCxnSpPr>
            <p:cNvPr id="52" name="直接连接符 14">
              <a:extLst>
                <a:ext uri="{FF2B5EF4-FFF2-40B4-BE49-F238E27FC236}">
                  <a16:creationId xmlns:a16="http://schemas.microsoft.com/office/drawing/2014/main" id="{BC0D152E-750F-4686-B33D-D8A67DBD947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257300" y="2471738"/>
              <a:ext cx="8280000" cy="0"/>
            </a:xfrm>
            <a:prstGeom prst="line">
              <a:avLst/>
            </a:prstGeom>
            <a:noFill/>
            <a:ln w="25400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3" name="椭圆 16">
              <a:extLst>
                <a:ext uri="{FF2B5EF4-FFF2-40B4-BE49-F238E27FC236}">
                  <a16:creationId xmlns:a16="http://schemas.microsoft.com/office/drawing/2014/main" id="{4E7CE666-1CF6-43CD-98CA-B81A68DBA3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238" y="2165350"/>
              <a:ext cx="612775" cy="611188"/>
            </a:xfrm>
            <a:prstGeom prst="ellipse">
              <a:avLst/>
            </a:prstGeom>
            <a:noFill/>
            <a:ln w="50800" cmpd="dbl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en-US" sz="280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4" name="TextBox 20">
              <a:extLst>
                <a:ext uri="{FF2B5EF4-FFF2-40B4-BE49-F238E27FC236}">
                  <a16:creationId xmlns:a16="http://schemas.microsoft.com/office/drawing/2014/main" id="{CEDE4BDA-D9D2-41EC-97E2-178018B35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0725" y="2233613"/>
              <a:ext cx="43180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2800" dirty="0">
                  <a:solidFill>
                    <a:srgbClr val="000099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5</a:t>
              </a:r>
              <a:endParaRPr lang="zh-CN" altLang="en-US" sz="2800" dirty="0">
                <a:solidFill>
                  <a:srgbClr val="000099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55" name="TextBox 31">
              <a:extLst>
                <a:ext uri="{FF2B5EF4-FFF2-40B4-BE49-F238E27FC236}">
                  <a16:creationId xmlns:a16="http://schemas.microsoft.com/office/drawing/2014/main" id="{C53AB253-DC71-4B4B-8B13-0CD84E88B4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43710" y="2026472"/>
              <a:ext cx="67532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rgbClr val="FF0000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 Unicode MS" panose="020B0604020202020204" pitchFamily="34" charset="-122"/>
                  <a:sym typeface="Arial" panose="020B0604020202020204" pitchFamily="34" charset="0"/>
                </a:rPr>
                <a:t>结论</a:t>
              </a:r>
              <a:endParaRPr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1041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10810753" y="183847"/>
            <a:ext cx="1381247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1.5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结论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14C8A1F6-CA11-4956-8867-AB93F3B2F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29327" y="6488945"/>
            <a:ext cx="354412" cy="36905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AE0FA68B-B2D8-4EBE-A345-DE113B6C8E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02" y="1475599"/>
            <a:ext cx="11261711" cy="1210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参数优化反演分析软件可以确定多种土的本构模型的参数，操作简便，功能丰富，代码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开源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且可扩展性好。</a:t>
            </a:r>
          </a:p>
        </p:txBody>
      </p:sp>
      <p:sp>
        <p:nvSpPr>
          <p:cNvPr id="8" name="文本框 3">
            <a:extLst>
              <a:ext uri="{FF2B5EF4-FFF2-40B4-BE49-F238E27FC236}">
                <a16:creationId xmlns:a16="http://schemas.microsoft.com/office/drawing/2014/main" id="{D748D4AD-B539-4919-9EFE-5ABBE5F5C1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01" y="3020629"/>
            <a:ext cx="11261711" cy="18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提出的分段调整模型迭代增量步长的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动态迭代方法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在保证预测精度的前提下极大地减少了模型迭代次数，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大幅降低了模型参数反演时间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，使本构模型参数的优化反演分析软件在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Excel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平台上的实现成为可能。</a:t>
            </a: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A4842751-4002-4362-A031-41D8F5A79F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01" y="5401117"/>
            <a:ext cx="11261711" cy="564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耦合优化算法的搜索稳定性和精度比改进前的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DE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算法有大幅提高。</a:t>
            </a:r>
            <a:endParaRPr lang="en-US" altLang="zh-CN" sz="2800" b="1" i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30317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10780295" y="183847"/>
            <a:ext cx="1411707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1.1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引言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3">
            <a:extLst>
              <a:ext uri="{FF2B5EF4-FFF2-40B4-BE49-F238E27FC236}">
                <a16:creationId xmlns:a16="http://schemas.microsoft.com/office/drawing/2014/main" id="{42CA1E70-0970-40FB-80F9-2790049E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806" y="2926396"/>
            <a:ext cx="3696649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土的本构模型参数确定方法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右大括号 13">
            <a:extLst>
              <a:ext uri="{FF2B5EF4-FFF2-40B4-BE49-F238E27FC236}">
                <a16:creationId xmlns:a16="http://schemas.microsoft.com/office/drawing/2014/main" id="{485EB5B4-8918-4A12-B885-52C41FAED196}"/>
              </a:ext>
            </a:extLst>
          </p:cNvPr>
          <p:cNvSpPr/>
          <p:nvPr/>
        </p:nvSpPr>
        <p:spPr>
          <a:xfrm rot="10800000">
            <a:off x="4300758" y="1981469"/>
            <a:ext cx="240869" cy="2518268"/>
          </a:xfrm>
          <a:prstGeom prst="rightBrace">
            <a:avLst>
              <a:gd name="adj1" fmla="val 53864"/>
              <a:gd name="adj2" fmla="val 50000"/>
            </a:avLst>
          </a:prstGeom>
          <a:ln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B1A86C71-1A99-46F6-B4F0-371C5F361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1393" y="1981469"/>
            <a:ext cx="6924522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常规方法：所需试验多，有些参数只能经验给定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A78CE6C3-A6B6-439C-BBD0-968F40ADF3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512" y="3894226"/>
            <a:ext cx="7666794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反演方法：所需试验少，可给出所有参数，适用模型广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6" name="灯片编号占位符 18">
            <a:extLst>
              <a:ext uri="{FF2B5EF4-FFF2-40B4-BE49-F238E27FC236}">
                <a16:creationId xmlns:a16="http://schemas.microsoft.com/office/drawing/2014/main" id="{BA45A84E-B9FD-4572-8B30-FBC28E647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9859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8706463" y="183847"/>
            <a:ext cx="3485540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曲线拟合反演参数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ECA4206-6D95-4CCF-9E8D-967F0D957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941744"/>
              </p:ext>
            </p:extLst>
          </p:nvPr>
        </p:nvGraphicFramePr>
        <p:xfrm>
          <a:off x="2206774" y="1048783"/>
          <a:ext cx="7778452" cy="43714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912">
                  <a:extLst>
                    <a:ext uri="{9D8B030D-6E8A-4147-A177-3AD203B41FA5}">
                      <a16:colId xmlns:a16="http://schemas.microsoft.com/office/drawing/2014/main" val="912024549"/>
                    </a:ext>
                  </a:extLst>
                </a:gridCol>
                <a:gridCol w="3389540">
                  <a:extLst>
                    <a:ext uri="{9D8B030D-6E8A-4147-A177-3AD203B41FA5}">
                      <a16:colId xmlns:a16="http://schemas.microsoft.com/office/drawing/2014/main" val="733126226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24525497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zh-CN" altLang="en-US" sz="2000" b="1" kern="100" baseline="0" dirty="0">
                        <a:solidFill>
                          <a:schemeClr val="lt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初值常微分方程参数拟合</a:t>
                      </a: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本构模型参数拟合</a:t>
                      </a: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313375"/>
                  </a:ext>
                </a:extLst>
              </a:tr>
              <a:tr h="5068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模型</a:t>
                      </a: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某种微分方程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CSUH</a:t>
                      </a: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本构模型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429160"/>
                  </a:ext>
                </a:extLst>
              </a:tr>
              <a:tr h="2497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初值</a:t>
                      </a: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初始压力、初始孔隙比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2821893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迭代</a:t>
                      </a: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刚度或柔度矩阵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64770"/>
                  </a:ext>
                </a:extLst>
              </a:tr>
              <a:tr h="2160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数据</a:t>
                      </a: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aseline="0" dirty="0"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0294961"/>
                  </a:ext>
                </a:extLst>
              </a:tr>
            </a:tbl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EED8CAB1-3B20-4194-8DD3-B969405251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199197"/>
              </p:ext>
            </p:extLst>
          </p:nvPr>
        </p:nvGraphicFramePr>
        <p:xfrm>
          <a:off x="3009811" y="2565199"/>
          <a:ext cx="33528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" name="Equation" r:id="rId4" imgW="3352680" imgH="609480" progId="Equation.DSMT4">
                  <p:embed/>
                </p:oleObj>
              </mc:Choice>
              <mc:Fallback>
                <p:oleObj name="Equation" r:id="rId4" imgW="3352680" imgH="609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09811" y="2565199"/>
                        <a:ext cx="33528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4081CE02-FDD1-4CB7-9EF3-A96BE01EB8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915921"/>
              </p:ext>
            </p:extLst>
          </p:nvPr>
        </p:nvGraphicFramePr>
        <p:xfrm>
          <a:off x="3936449" y="2153930"/>
          <a:ext cx="14986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1" name="Equation" r:id="rId6" imgW="1498320" imgH="355320" progId="Equation.DSMT4">
                  <p:embed/>
                </p:oleObj>
              </mc:Choice>
              <mc:Fallback>
                <p:oleObj name="Equation" r:id="rId6" imgW="149832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6449" y="2153930"/>
                        <a:ext cx="14986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灯片编号占位符 18">
            <a:extLst>
              <a:ext uri="{FF2B5EF4-FFF2-40B4-BE49-F238E27FC236}">
                <a16:creationId xmlns:a16="http://schemas.microsoft.com/office/drawing/2014/main" id="{F8E36E00-AD0A-4CD3-979D-1EE82E73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1423A863-19FD-4204-BC70-BC49DDCFD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578923"/>
              </p:ext>
            </p:extLst>
          </p:nvPr>
        </p:nvGraphicFramePr>
        <p:xfrm>
          <a:off x="3955961" y="3390847"/>
          <a:ext cx="1219200" cy="1752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192200868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3615692855"/>
                    </a:ext>
                  </a:extLst>
                </a:gridCol>
              </a:tblGrid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x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8109470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144586200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0.251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2.678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3033946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0.501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2.876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9510988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0.751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2.449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0591313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1.001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1.899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154984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1.250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1.490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50258926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1.500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1.222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2920299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1.750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1.008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44555019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2.000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0.808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960041364"/>
                  </a:ext>
                </a:extLst>
              </a:tr>
            </a:tbl>
          </a:graphicData>
        </a:graphic>
      </p:graphicFrame>
      <p:pic>
        <p:nvPicPr>
          <p:cNvPr id="17" name="图片 16">
            <a:extLst>
              <a:ext uri="{FF2B5EF4-FFF2-40B4-BE49-F238E27FC236}">
                <a16:creationId xmlns:a16="http://schemas.microsoft.com/office/drawing/2014/main" id="{AB362D4F-B7F1-49C7-9831-560572E21C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230" y="3315452"/>
            <a:ext cx="2750460" cy="1969465"/>
          </a:xfrm>
          <a:prstGeom prst="rect">
            <a:avLst/>
          </a:prstGeom>
          <a:ln>
            <a:solidFill>
              <a:srgbClr val="000099"/>
            </a:solidFill>
          </a:ln>
        </p:spPr>
      </p:pic>
      <p:graphicFrame>
        <p:nvGraphicFramePr>
          <p:cNvPr id="32" name="表格 31">
            <a:extLst>
              <a:ext uri="{FF2B5EF4-FFF2-40B4-BE49-F238E27FC236}">
                <a16:creationId xmlns:a16="http://schemas.microsoft.com/office/drawing/2014/main" id="{B4027570-6A47-48C8-B9F2-8E8CD7FF5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171141"/>
              </p:ext>
            </p:extLst>
          </p:nvPr>
        </p:nvGraphicFramePr>
        <p:xfrm>
          <a:off x="6629615" y="3390847"/>
          <a:ext cx="2438400" cy="17830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275525668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25121091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67824101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u="none" strike="noStrike">
                          <a:effectLst/>
                        </a:rPr>
                        <a:t>ε</a:t>
                      </a:r>
                      <a:r>
                        <a:rPr lang="el-GR" sz="1100" u="none" strike="noStrike" baseline="-25000">
                          <a:effectLst/>
                        </a:rPr>
                        <a:t>1 </a:t>
                      </a:r>
                      <a:r>
                        <a:rPr lang="el-GR" sz="1100" u="none" strike="noStrike">
                          <a:effectLst/>
                        </a:rPr>
                        <a:t>(%)</a:t>
                      </a:r>
                      <a:endParaRPr lang="el-GR" sz="1100" b="0" i="0" u="none" strike="noStrike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q (kPa)</a:t>
                      </a:r>
                      <a:endParaRPr 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1100" u="none" strike="noStrike">
                          <a:effectLst/>
                        </a:rPr>
                        <a:t>ε</a:t>
                      </a:r>
                      <a:r>
                        <a:rPr lang="en-US" sz="1100" u="none" strike="noStrike" baseline="-25000">
                          <a:effectLst/>
                        </a:rPr>
                        <a:t>v</a:t>
                      </a:r>
                      <a:r>
                        <a:rPr lang="en-US" sz="1100" u="none" strike="noStrike">
                          <a:effectLst/>
                        </a:rPr>
                        <a:t> (%)</a:t>
                      </a:r>
                      <a:endParaRPr lang="en-US" sz="1100" b="0" i="0" u="none" strike="noStrike">
                        <a:solidFill>
                          <a:srgbClr val="C000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92169111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237542487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0.242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249.349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0.031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410859741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0.499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296.543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42416133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0.756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323.959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0.153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4513942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1.089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366.937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0.276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16446396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1.406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387.144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0.384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982070826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1.829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426.208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0.645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112643772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…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…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…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3954024375"/>
                  </a:ext>
                </a:extLst>
              </a:tr>
              <a:tr h="17526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13.909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720.823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2.501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416129750"/>
                  </a:ext>
                </a:extLst>
              </a:tr>
            </a:tbl>
          </a:graphicData>
        </a:graphic>
      </p:graphicFrame>
      <p:pic>
        <p:nvPicPr>
          <p:cNvPr id="2065" name="Picture 17" descr="GADFAI0">
            <a:extLst>
              <a:ext uri="{FF2B5EF4-FFF2-40B4-BE49-F238E27FC236}">
                <a16:creationId xmlns:a16="http://schemas.microsoft.com/office/drawing/2014/main" id="{A5234F5D-9E1C-42D1-BD27-8E16F1E9E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929" y="3315452"/>
            <a:ext cx="3359935" cy="194083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48588839-B329-40F8-8458-50C3BBB00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6148"/>
              </p:ext>
            </p:extLst>
          </p:nvPr>
        </p:nvGraphicFramePr>
        <p:xfrm>
          <a:off x="2206774" y="5420282"/>
          <a:ext cx="7778452" cy="7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912">
                  <a:extLst>
                    <a:ext uri="{9D8B030D-6E8A-4147-A177-3AD203B41FA5}">
                      <a16:colId xmlns:a16="http://schemas.microsoft.com/office/drawing/2014/main" val="3823768785"/>
                    </a:ext>
                  </a:extLst>
                </a:gridCol>
                <a:gridCol w="3389540">
                  <a:extLst>
                    <a:ext uri="{9D8B030D-6E8A-4147-A177-3AD203B41FA5}">
                      <a16:colId xmlns:a16="http://schemas.microsoft.com/office/drawing/2014/main" val="4151114200"/>
                    </a:ext>
                  </a:extLst>
                </a:gridCol>
                <a:gridCol w="3600000">
                  <a:extLst>
                    <a:ext uri="{9D8B030D-6E8A-4147-A177-3AD203B41FA5}">
                      <a16:colId xmlns:a16="http://schemas.microsoft.com/office/drawing/2014/main" val="3055323486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2000" b="1" kern="100" baseline="0" dirty="0">
                          <a:solidFill>
                            <a:schemeClr val="lt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参数</a:t>
                      </a:r>
                    </a:p>
                  </a:txBody>
                  <a:tcPr anchor="ctr">
                    <a:solidFill>
                      <a:srgbClr val="0000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</a:t>
                      </a:r>
                      <a:r>
                        <a:rPr lang="en-US" altLang="zh-CN" sz="20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lang="en-US" altLang="zh-CN" sz="2000" i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</a:t>
                      </a:r>
                      <a:r>
                        <a:rPr lang="en-US" altLang="zh-CN" sz="2000" baseline="-25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altLang="en-US" sz="2000" baseline="-25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i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r>
                        <a:rPr lang="zh-CN" altLang="en-US" sz="200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l-GR" altLang="zh-CN" sz="2000" i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ν</a:t>
                      </a:r>
                      <a:r>
                        <a:rPr lang="zh-CN" altLang="el-GR" sz="200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l-GR" altLang="zh-CN" sz="2000" i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κ</a:t>
                      </a:r>
                      <a:r>
                        <a:rPr lang="zh-CN" altLang="el-GR" sz="200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l-GR" altLang="zh-CN" sz="2000" i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λ</a:t>
                      </a:r>
                      <a:r>
                        <a:rPr lang="zh-CN" altLang="el-GR" sz="200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i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N</a:t>
                      </a:r>
                      <a:r>
                        <a:rPr lang="zh-CN" altLang="en-US" sz="2000" i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i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Z</a:t>
                      </a:r>
                      <a:r>
                        <a:rPr lang="zh-CN" altLang="en-US" sz="2000" i="0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l-GR" altLang="zh-CN" sz="2000" i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χ</a:t>
                      </a:r>
                      <a:r>
                        <a:rPr lang="zh-CN" altLang="el-GR" sz="2000" i="0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</a:t>
                      </a:r>
                      <a:r>
                        <a:rPr lang="en-US" altLang="zh-CN" sz="2000" i="1" baseline="0" dirty="0">
                          <a:solidFill>
                            <a:srgbClr val="0000FF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endParaRPr lang="zh-CN" altLang="en-US" sz="2000" baseline="-25000" dirty="0">
                        <a:solidFill>
                          <a:srgbClr val="0000FF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742800"/>
                  </a:ext>
                </a:extLst>
              </a:tr>
            </a:tbl>
          </a:graphicData>
        </a:graphic>
      </p:graphicFrame>
      <p:sp>
        <p:nvSpPr>
          <p:cNvPr id="40" name="右大括号 39">
            <a:extLst>
              <a:ext uri="{FF2B5EF4-FFF2-40B4-BE49-F238E27FC236}">
                <a16:creationId xmlns:a16="http://schemas.microsoft.com/office/drawing/2014/main" id="{A6D83F76-E020-4064-B4B3-0E9B364452F9}"/>
              </a:ext>
            </a:extLst>
          </p:cNvPr>
          <p:cNvSpPr/>
          <p:nvPr/>
        </p:nvSpPr>
        <p:spPr>
          <a:xfrm rot="5400000">
            <a:off x="7433608" y="5118294"/>
            <a:ext cx="231403" cy="1812578"/>
          </a:xfrm>
          <a:prstGeom prst="rightBrace">
            <a:avLst>
              <a:gd name="adj1" fmla="val 53864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EB79F7-5393-4E7E-A39E-16D00C4D34D0}"/>
              </a:ext>
            </a:extLst>
          </p:cNvPr>
          <p:cNvSpPr/>
          <p:nvPr/>
        </p:nvSpPr>
        <p:spPr>
          <a:xfrm>
            <a:off x="7317900" y="6119613"/>
            <a:ext cx="5309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424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8706463" y="183847"/>
            <a:ext cx="3485540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1.2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曲线拟合反演参数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4" name="灯片编号占位符 18">
            <a:extLst>
              <a:ext uri="{FF2B5EF4-FFF2-40B4-BE49-F238E27FC236}">
                <a16:creationId xmlns:a16="http://schemas.microsoft.com/office/drawing/2014/main" id="{F8E36E00-AD0A-4CD3-979D-1EE82E73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graphicFrame>
        <p:nvGraphicFramePr>
          <p:cNvPr id="36" name="对象 35">
            <a:extLst>
              <a:ext uri="{FF2B5EF4-FFF2-40B4-BE49-F238E27FC236}">
                <a16:creationId xmlns:a16="http://schemas.microsoft.com/office/drawing/2014/main" id="{A8909C94-542B-4E3A-B54E-3DF30705F3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298427"/>
              </p:ext>
            </p:extLst>
          </p:nvPr>
        </p:nvGraphicFramePr>
        <p:xfrm>
          <a:off x="1020879" y="4090938"/>
          <a:ext cx="2921000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12" name="Equation" r:id="rId4" imgW="2920680" imgH="761760" progId="Equation.DSMT4">
                  <p:embed/>
                </p:oleObj>
              </mc:Choice>
              <mc:Fallback>
                <p:oleObj name="Equation" r:id="rId4" imgW="2920680" imgH="761760" progId="Equation.DSMT4">
                  <p:embed/>
                  <p:pic>
                    <p:nvPicPr>
                      <p:cNvPr id="36" name="对象 35">
                        <a:extLst>
                          <a:ext uri="{FF2B5EF4-FFF2-40B4-BE49-F238E27FC236}">
                            <a16:creationId xmlns:a16="http://schemas.microsoft.com/office/drawing/2014/main" id="{A8909C94-542B-4E3A-B54E-3DF30705F3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20879" y="4090938"/>
                        <a:ext cx="2921000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" name="Picture 3">
            <a:extLst>
              <a:ext uri="{FF2B5EF4-FFF2-40B4-BE49-F238E27FC236}">
                <a16:creationId xmlns:a16="http://schemas.microsoft.com/office/drawing/2014/main" id="{421C8302-8D2C-4595-B5EC-BBD26C36B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99" y="1405108"/>
            <a:ext cx="2850932" cy="2160000"/>
          </a:xfrm>
          <a:prstGeom prst="rect">
            <a:avLst/>
          </a:prstGeom>
          <a:noFill/>
          <a:ln w="9525">
            <a:solidFill>
              <a:srgbClr val="00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文本框 3">
            <a:extLst>
              <a:ext uri="{FF2B5EF4-FFF2-40B4-BE49-F238E27FC236}">
                <a16:creationId xmlns:a16="http://schemas.microsoft.com/office/drawing/2014/main" id="{B10A2F1E-74AA-4AEC-A0C8-02F7DA5DB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507" y="4914584"/>
            <a:ext cx="1272719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优化算法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B6E172B9-EE9C-4228-A42C-F9A84BFD931D}"/>
              </a:ext>
            </a:extLst>
          </p:cNvPr>
          <p:cNvCxnSpPr>
            <a:stCxn id="38" idx="0"/>
          </p:cNvCxnSpPr>
          <p:nvPr/>
        </p:nvCxnSpPr>
        <p:spPr>
          <a:xfrm flipH="1" flipV="1">
            <a:off x="1236866" y="4535292"/>
            <a:ext cx="1" cy="3792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3">
            <a:extLst>
              <a:ext uri="{FF2B5EF4-FFF2-40B4-BE49-F238E27FC236}">
                <a16:creationId xmlns:a16="http://schemas.microsoft.com/office/drawing/2014/main" id="{06E52DE8-DF3F-4F3D-A7E0-1289AD52C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8288" y="1451512"/>
            <a:ext cx="6883670" cy="2811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3">
            <a:extLst>
              <a:ext uri="{FF2B5EF4-FFF2-40B4-BE49-F238E27FC236}">
                <a16:creationId xmlns:a16="http://schemas.microsoft.com/office/drawing/2014/main" id="{96C6F39A-A510-4B35-8805-39AE6F7D7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16534" y="5156541"/>
            <a:ext cx="2286678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数值计算增量式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91EDB51-167B-4199-8050-5963CEBE76E2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3359873" y="4823443"/>
            <a:ext cx="0" cy="3330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4887E040-108E-4B0B-BD60-A2C7D7601479}"/>
              </a:ext>
            </a:extLst>
          </p:cNvPr>
          <p:cNvSpPr/>
          <p:nvPr/>
        </p:nvSpPr>
        <p:spPr>
          <a:xfrm>
            <a:off x="1020879" y="4262593"/>
            <a:ext cx="391232" cy="272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9DC644D-0967-44BD-BE9C-ED11C526CA5D}"/>
              </a:ext>
            </a:extLst>
          </p:cNvPr>
          <p:cNvSpPr/>
          <p:nvPr/>
        </p:nvSpPr>
        <p:spPr>
          <a:xfrm>
            <a:off x="3164257" y="4505977"/>
            <a:ext cx="391232" cy="272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90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19" grpId="0"/>
      <p:bldP spid="6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6314598" y="183847"/>
            <a:ext cx="5877403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模型柔度矩阵和数值计算增量式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36395E5F-AA46-4F2C-BDD6-85EB2FE65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97" y="582577"/>
            <a:ext cx="3965341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 CSUH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模型柔度矩阵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4750404-47AD-4646-831E-6F23216B1A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356675"/>
              </p:ext>
            </p:extLst>
          </p:nvPr>
        </p:nvGraphicFramePr>
        <p:xfrm>
          <a:off x="1098812" y="1298311"/>
          <a:ext cx="31623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1" name="Equation" r:id="rId4" imgW="3162240" imgH="355320" progId="Equation.DSMT4">
                  <p:embed/>
                </p:oleObj>
              </mc:Choice>
              <mc:Fallback>
                <p:oleObj name="Equation" r:id="rId4" imgW="3162240" imgH="35532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84750404-47AD-4646-831E-6F23216B1A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98812" y="1298311"/>
                        <a:ext cx="31623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EED7A80-8CDB-436A-940B-59544C317C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06968"/>
              </p:ext>
            </p:extLst>
          </p:nvPr>
        </p:nvGraphicFramePr>
        <p:xfrm>
          <a:off x="1058381" y="1797309"/>
          <a:ext cx="26289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2" name="Equation" r:id="rId6" imgW="2628720" imgH="914400" progId="Equation.DSMT4">
                  <p:embed/>
                </p:oleObj>
              </mc:Choice>
              <mc:Fallback>
                <p:oleObj name="Equation" r:id="rId6" imgW="2628720" imgH="9144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BEED7A80-8CDB-436A-940B-59544C317C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58381" y="1797309"/>
                        <a:ext cx="26289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C276DC5A-F733-45A9-BDA7-721E2F75AC5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398596"/>
              </p:ext>
            </p:extLst>
          </p:nvPr>
        </p:nvGraphicFramePr>
        <p:xfrm>
          <a:off x="1098812" y="4257032"/>
          <a:ext cx="280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3" name="Equation" r:id="rId8" imgW="2806560" imgH="355320" progId="Equation.DSMT4">
                  <p:embed/>
                </p:oleObj>
              </mc:Choice>
              <mc:Fallback>
                <p:oleObj name="Equation" r:id="rId8" imgW="2806560" imgH="35532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C276DC5A-F733-45A9-BDA7-721E2F75AC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98812" y="4257032"/>
                        <a:ext cx="280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F43A84FA-7A64-4CC6-81EE-BBE99E70B1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9359231"/>
              </p:ext>
            </p:extLst>
          </p:nvPr>
        </p:nvGraphicFramePr>
        <p:xfrm>
          <a:off x="4694401" y="5753100"/>
          <a:ext cx="39370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4" name="Equation" r:id="rId10" imgW="3936960" imgH="1104840" progId="Equation.DSMT4">
                  <p:embed/>
                </p:oleObj>
              </mc:Choice>
              <mc:Fallback>
                <p:oleObj name="Equation" r:id="rId10" imgW="3936960" imgH="11048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694401" y="5753100"/>
                        <a:ext cx="3937000" cy="1104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42A5AF2C-E211-44E9-9AF9-6937ABC6CE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9371452"/>
              </p:ext>
            </p:extLst>
          </p:nvPr>
        </p:nvGraphicFramePr>
        <p:xfrm>
          <a:off x="1098812" y="5795982"/>
          <a:ext cx="2082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5" name="Equation" r:id="rId12" imgW="2082600" imgH="914400" progId="Equation.DSMT4">
                  <p:embed/>
                </p:oleObj>
              </mc:Choice>
              <mc:Fallback>
                <p:oleObj name="Equation" r:id="rId12" imgW="208260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98812" y="5795982"/>
                        <a:ext cx="20828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EC074311-C9E3-4747-A812-E5A2214754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971659"/>
              </p:ext>
            </p:extLst>
          </p:nvPr>
        </p:nvGraphicFramePr>
        <p:xfrm>
          <a:off x="1073150" y="3638550"/>
          <a:ext cx="3035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6" name="Equation" r:id="rId14" imgW="3035160" imgH="558720" progId="Equation.DSMT4">
                  <p:embed/>
                </p:oleObj>
              </mc:Choice>
              <mc:Fallback>
                <p:oleObj name="Equation" r:id="rId14" imgW="303516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73150" y="3638550"/>
                        <a:ext cx="30353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BDFD3558-8092-411A-BDAB-FAC66A7B62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826385"/>
              </p:ext>
            </p:extLst>
          </p:nvPr>
        </p:nvGraphicFramePr>
        <p:xfrm>
          <a:off x="4772192" y="1089395"/>
          <a:ext cx="8763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7" name="Equation" r:id="rId16" imgW="876240" imgH="558720" progId="Equation.DSMT4">
                  <p:embed/>
                </p:oleObj>
              </mc:Choice>
              <mc:Fallback>
                <p:oleObj name="Equation" r:id="rId16" imgW="876240" imgH="55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72192" y="1089395"/>
                        <a:ext cx="8763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6F6661D6-68BD-4B28-898A-B05A234F3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5114565"/>
              </p:ext>
            </p:extLst>
          </p:nvPr>
        </p:nvGraphicFramePr>
        <p:xfrm>
          <a:off x="4772025" y="1697038"/>
          <a:ext cx="46355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8" name="Equation" r:id="rId18" imgW="4635360" imgH="838080" progId="Equation.DSMT4">
                  <p:embed/>
                </p:oleObj>
              </mc:Choice>
              <mc:Fallback>
                <p:oleObj name="Equation" r:id="rId18" imgW="463536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772025" y="1697038"/>
                        <a:ext cx="46355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C8EA78B-7651-4A9D-AC27-16645D2FDD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3854227"/>
              </p:ext>
            </p:extLst>
          </p:nvPr>
        </p:nvGraphicFramePr>
        <p:xfrm>
          <a:off x="4772025" y="2597150"/>
          <a:ext cx="43307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29" name="Equation" r:id="rId20" imgW="4330440" imgH="1079280" progId="Equation.DSMT4">
                  <p:embed/>
                </p:oleObj>
              </mc:Choice>
              <mc:Fallback>
                <p:oleObj name="Equation" r:id="rId20" imgW="433044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772025" y="2597150"/>
                        <a:ext cx="43307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6DF684AB-FF61-49FA-A2D9-5B3805BF85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08377"/>
              </p:ext>
            </p:extLst>
          </p:nvPr>
        </p:nvGraphicFramePr>
        <p:xfrm>
          <a:off x="4772025" y="3746500"/>
          <a:ext cx="49403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0" name="Equation" r:id="rId22" imgW="4940280" imgH="1079280" progId="Equation.DSMT4">
                  <p:embed/>
                </p:oleObj>
              </mc:Choice>
              <mc:Fallback>
                <p:oleObj name="Equation" r:id="rId22" imgW="494028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772025" y="3746500"/>
                        <a:ext cx="49403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F74E480C-A8D4-4007-97F5-7AC2850941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1120"/>
              </p:ext>
            </p:extLst>
          </p:nvPr>
        </p:nvGraphicFramePr>
        <p:xfrm>
          <a:off x="4694238" y="4686300"/>
          <a:ext cx="75438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1" name="Equation" r:id="rId24" imgW="7543800" imgH="1079280" progId="Equation.DSMT4">
                  <p:embed/>
                </p:oleObj>
              </mc:Choice>
              <mc:Fallback>
                <p:oleObj name="Equation" r:id="rId24" imgW="7543800" imgH="1079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694238" y="4686300"/>
                        <a:ext cx="75438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08BDB22E-96E8-4DEA-A371-76CDAB18326D}"/>
              </a:ext>
            </a:extLst>
          </p:cNvPr>
          <p:cNvCxnSpPr/>
          <p:nvPr/>
        </p:nvCxnSpPr>
        <p:spPr>
          <a:xfrm>
            <a:off x="4560425" y="1226916"/>
            <a:ext cx="0" cy="5546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灯片编号占位符 18">
            <a:extLst>
              <a:ext uri="{FF2B5EF4-FFF2-40B4-BE49-F238E27FC236}">
                <a16:creationId xmlns:a16="http://schemas.microsoft.com/office/drawing/2014/main" id="{D93064DD-AF56-4C04-80B3-1F4F050D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95091D4-9794-42A9-BA27-250C5481688C}"/>
              </a:ext>
            </a:extLst>
          </p:cNvPr>
          <p:cNvSpPr/>
          <p:nvPr/>
        </p:nvSpPr>
        <p:spPr>
          <a:xfrm>
            <a:off x="984413" y="3209536"/>
            <a:ext cx="13468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弹性试算：</a:t>
            </a:r>
            <a:endParaRPr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824C90CA-0BF4-42EF-B656-AEC54830D417}"/>
              </a:ext>
            </a:extLst>
          </p:cNvPr>
          <p:cNvSpPr/>
          <p:nvPr/>
        </p:nvSpPr>
        <p:spPr>
          <a:xfrm>
            <a:off x="984413" y="5125095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弹性柔度矩阵：</a:t>
            </a:r>
            <a:endParaRPr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ECE497B-1745-4C79-A2A3-11C41CE076D4}"/>
              </a:ext>
            </a:extLst>
          </p:cNvPr>
          <p:cNvSpPr/>
          <p:nvPr/>
        </p:nvSpPr>
        <p:spPr>
          <a:xfrm>
            <a:off x="4527713" y="5533510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塑性柔度矩阵：</a:t>
            </a:r>
            <a:endParaRPr lang="zh-CN" altLang="en-US" dirty="0"/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D10E2E99-A8A9-49F3-813C-39DDE68CFE2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9644894"/>
              </p:ext>
            </p:extLst>
          </p:nvPr>
        </p:nvGraphicFramePr>
        <p:xfrm>
          <a:off x="1121920" y="4701548"/>
          <a:ext cx="153670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2" name="Equation" r:id="rId26" imgW="1536480" imgH="355320" progId="Equation.DSMT4">
                  <p:embed/>
                </p:oleObj>
              </mc:Choice>
              <mc:Fallback>
                <p:oleObj name="Equation" r:id="rId26" imgW="1536480" imgH="355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121920" y="4701548"/>
                        <a:ext cx="1536700" cy="355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18170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6314598" y="183847"/>
            <a:ext cx="5877403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模型柔度矩阵和数值计算增量式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36395E5F-AA46-4F2C-BDD6-85EB2FE65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97" y="582577"/>
            <a:ext cx="3965341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数值计算增量式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8" name="文本框 3">
            <a:extLst>
              <a:ext uri="{FF2B5EF4-FFF2-40B4-BE49-F238E27FC236}">
                <a16:creationId xmlns:a16="http://schemas.microsoft.com/office/drawing/2014/main" id="{A28991CE-CB22-4046-B05E-3978F906C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7204" y="1024748"/>
            <a:ext cx="5081287" cy="1595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个方程，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个变量，若想其余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个变量用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d</a:t>
            </a:r>
            <a:r>
              <a:rPr lang="el-GR" altLang="zh-CN" sz="2400" b="1" i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ε</a:t>
            </a:r>
            <a:r>
              <a:rPr lang="en-US" altLang="zh-CN" sz="2400" b="1" baseline="-25000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表示，还需</a:t>
            </a: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个方程：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0A7860EC-C6A7-4C08-BB6C-33A6706167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2389913"/>
              </p:ext>
            </p:extLst>
          </p:nvPr>
        </p:nvGraphicFramePr>
        <p:xfrm>
          <a:off x="6829671" y="3489667"/>
          <a:ext cx="12065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6" name="Equation" r:id="rId4" imgW="1206360" imgH="558720" progId="Equation.DSMT4">
                  <p:embed/>
                </p:oleObj>
              </mc:Choice>
              <mc:Fallback>
                <p:oleObj name="Equation" r:id="rId4" imgW="1206360" imgH="55872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0A7860EC-C6A7-4C08-BB6C-33A6706167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9671" y="3489667"/>
                        <a:ext cx="120650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右大括号 38">
            <a:extLst>
              <a:ext uri="{FF2B5EF4-FFF2-40B4-BE49-F238E27FC236}">
                <a16:creationId xmlns:a16="http://schemas.microsoft.com/office/drawing/2014/main" id="{4E990B22-0D61-4312-B33F-48E379A2E89F}"/>
              </a:ext>
            </a:extLst>
          </p:cNvPr>
          <p:cNvSpPr/>
          <p:nvPr/>
        </p:nvSpPr>
        <p:spPr>
          <a:xfrm rot="10800000">
            <a:off x="4211717" y="2403665"/>
            <a:ext cx="299140" cy="1665902"/>
          </a:xfrm>
          <a:prstGeom prst="rightBrace">
            <a:avLst>
              <a:gd name="adj1" fmla="val 53864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">
            <a:extLst>
              <a:ext uri="{FF2B5EF4-FFF2-40B4-BE49-F238E27FC236}">
                <a16:creationId xmlns:a16="http://schemas.microsoft.com/office/drawing/2014/main" id="{D740FC25-10BE-48D4-8F88-5A3D595B31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9323" y="3418729"/>
            <a:ext cx="2074238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中主应力系数：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" name="文本框 3">
            <a:extLst>
              <a:ext uri="{FF2B5EF4-FFF2-40B4-BE49-F238E27FC236}">
                <a16:creationId xmlns:a16="http://schemas.microsoft.com/office/drawing/2014/main" id="{0020C433-88C9-4F66-B8E1-F164062F4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8169" y="2307839"/>
            <a:ext cx="2074238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应力路径约束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3">
            <a:extLst>
              <a:ext uri="{FF2B5EF4-FFF2-40B4-BE49-F238E27FC236}">
                <a16:creationId xmlns:a16="http://schemas.microsoft.com/office/drawing/2014/main" id="{44FBA41D-4217-48FA-AD80-FC92ADDB1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4377" y="4200017"/>
            <a:ext cx="3408283" cy="44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等向压缩路径</a:t>
            </a:r>
            <a:endParaRPr lang="en-US" altLang="zh-CN" sz="22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9D2CE33-243C-4667-BF14-38AE60C0F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171415"/>
              </p:ext>
            </p:extLst>
          </p:nvPr>
        </p:nvGraphicFramePr>
        <p:xfrm>
          <a:off x="4855746" y="4699811"/>
          <a:ext cx="2717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7" name="Equation" r:id="rId6" imgW="2717640" imgH="1828800" progId="Equation.DSMT4">
                  <p:embed/>
                </p:oleObj>
              </mc:Choice>
              <mc:Fallback>
                <p:oleObj name="Equation" r:id="rId6" imgW="2717640" imgH="18288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9D2CE33-243C-4667-BF14-38AE60C0F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855746" y="4699811"/>
                        <a:ext cx="27178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本框 3">
            <a:extLst>
              <a:ext uri="{FF2B5EF4-FFF2-40B4-BE49-F238E27FC236}">
                <a16:creationId xmlns:a16="http://schemas.microsoft.com/office/drawing/2014/main" id="{1DC39034-4ED4-483E-86D2-ED0D2EE72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169" y="5032703"/>
            <a:ext cx="2074238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应力路径约束：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64E1523-2AE8-4D4F-9C0F-F115201AA5CA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513119" y="5618299"/>
          <a:ext cx="12192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8" name="Equation" r:id="rId8" imgW="1218960" imgH="279360" progId="Equation.DSMT4">
                  <p:embed/>
                </p:oleObj>
              </mc:Choice>
              <mc:Fallback>
                <p:oleObj name="Equation" r:id="rId8" imgW="1218960" imgH="27936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64E1523-2AE8-4D4F-9C0F-F115201AA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13119" y="5618299"/>
                        <a:ext cx="12192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DDBABD32-959A-48AE-B393-D300351F28C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9400025" y="4699811"/>
          <a:ext cx="2286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49" name="Equation" r:id="rId10" imgW="2286000" imgH="1828800" progId="Equation.DSMT4">
                  <p:embed/>
                </p:oleObj>
              </mc:Choice>
              <mc:Fallback>
                <p:oleObj name="Equation" r:id="rId10" imgW="2286000" imgH="18288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DDBABD32-959A-48AE-B393-D300351F28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400025" y="4699811"/>
                        <a:ext cx="22860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本框 3">
            <a:extLst>
              <a:ext uri="{FF2B5EF4-FFF2-40B4-BE49-F238E27FC236}">
                <a16:creationId xmlns:a16="http://schemas.microsoft.com/office/drawing/2014/main" id="{28F09AAC-BD65-409E-9A11-04F9BC691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0034" y="5319836"/>
            <a:ext cx="133417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个方程：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BBA9AAF1-41A3-4ADE-903E-35A8B3E11166}"/>
              </a:ext>
            </a:extLst>
          </p:cNvPr>
          <p:cNvSpPr/>
          <p:nvPr/>
        </p:nvSpPr>
        <p:spPr>
          <a:xfrm>
            <a:off x="7944843" y="5563110"/>
            <a:ext cx="910398" cy="226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3">
            <a:extLst>
              <a:ext uri="{FF2B5EF4-FFF2-40B4-BE49-F238E27FC236}">
                <a16:creationId xmlns:a16="http://schemas.microsoft.com/office/drawing/2014/main" id="{A8310E3C-8ABD-431A-8CE6-18307586B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9712" y="5037221"/>
            <a:ext cx="133417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解方程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69A214B3-8944-4B27-9B57-F6CF2A784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169841"/>
              </p:ext>
            </p:extLst>
          </p:nvPr>
        </p:nvGraphicFramePr>
        <p:xfrm>
          <a:off x="1104377" y="1229317"/>
          <a:ext cx="2717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0" name="Equation" r:id="rId12" imgW="2717640" imgH="914400" progId="Equation.DSMT4">
                  <p:embed/>
                </p:oleObj>
              </mc:Choice>
              <mc:Fallback>
                <p:oleObj name="Equation" r:id="rId12" imgW="2717640" imgH="9144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104377" y="1229317"/>
                        <a:ext cx="27178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8475CED0-55CB-4F17-8B9B-4C9B55D4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696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 animBg="1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3"/>
          <p:cNvSpPr txBox="1">
            <a:spLocks noChangeArrowheads="1"/>
          </p:cNvSpPr>
          <p:nvPr/>
        </p:nvSpPr>
        <p:spPr bwMode="auto">
          <a:xfrm>
            <a:off x="6314598" y="183847"/>
            <a:ext cx="5877403" cy="564514"/>
          </a:xfrm>
          <a:prstGeom prst="rect">
            <a:avLst/>
          </a:prstGeom>
          <a:solidFill>
            <a:srgbClr val="000099"/>
          </a:solidFill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1.3 </a:t>
            </a:r>
            <a:r>
              <a: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模型柔度矩阵和数值计算增量式</a:t>
            </a:r>
            <a:endParaRPr lang="en-US" altLang="zh-CN" sz="2800" b="1" dirty="0">
              <a:solidFill>
                <a:schemeClr val="bg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3">
            <a:extLst>
              <a:ext uri="{FF2B5EF4-FFF2-40B4-BE49-F238E27FC236}">
                <a16:creationId xmlns:a16="http://schemas.microsoft.com/office/drawing/2014/main" id="{36395E5F-AA46-4F2C-BDD6-85EB2FE653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0197" y="582577"/>
            <a:ext cx="3965341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数值计算增量式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2" name="文本框 3">
            <a:extLst>
              <a:ext uri="{FF2B5EF4-FFF2-40B4-BE49-F238E27FC236}">
                <a16:creationId xmlns:a16="http://schemas.microsoft.com/office/drawing/2014/main" id="{44FBA41D-4217-48FA-AD80-FC92ADDB1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8238" y="3263949"/>
            <a:ext cx="3408283" cy="44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CU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路径</a:t>
            </a:r>
            <a:endParaRPr lang="en-US" altLang="zh-CN" sz="22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9D2CE33-243C-4667-BF14-38AE60C0FC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5375705"/>
              </p:ext>
            </p:extLst>
          </p:nvPr>
        </p:nvGraphicFramePr>
        <p:xfrm>
          <a:off x="2119158" y="4600378"/>
          <a:ext cx="2717800" cy="17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0" name="Equation" r:id="rId4" imgW="2717640" imgH="1828800" progId="Equation.DSMT4">
                  <p:embed/>
                </p:oleObj>
              </mc:Choice>
              <mc:Fallback>
                <p:oleObj name="Equation" r:id="rId4" imgW="2717640" imgH="18288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9D2CE33-243C-4667-BF14-38AE60C0F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19158" y="4600378"/>
                        <a:ext cx="2717800" cy="1719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文本框 3">
            <a:extLst>
              <a:ext uri="{FF2B5EF4-FFF2-40B4-BE49-F238E27FC236}">
                <a16:creationId xmlns:a16="http://schemas.microsoft.com/office/drawing/2014/main" id="{1DC39034-4ED4-483E-86D2-ED0D2EE72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0892" y="3681554"/>
            <a:ext cx="2074238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应变约束：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E64E1523-2AE8-4D4F-9C0F-F115201AA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9180582"/>
              </p:ext>
            </p:extLst>
          </p:nvPr>
        </p:nvGraphicFramePr>
        <p:xfrm>
          <a:off x="1197961" y="4267014"/>
          <a:ext cx="19685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1" name="Equation" r:id="rId6" imgW="1968480" imgH="279360" progId="Equation.DSMT4">
                  <p:embed/>
                </p:oleObj>
              </mc:Choice>
              <mc:Fallback>
                <p:oleObj name="Equation" r:id="rId6" imgW="1968480" imgH="27936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64E1523-2AE8-4D4F-9C0F-F115201AA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97961" y="4267014"/>
                        <a:ext cx="19685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DDBABD32-959A-48AE-B393-D300351F28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260569"/>
              </p:ext>
            </p:extLst>
          </p:nvPr>
        </p:nvGraphicFramePr>
        <p:xfrm>
          <a:off x="5794073" y="4192400"/>
          <a:ext cx="641350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2" name="Equation" r:id="rId8" imgW="6413400" imgH="2666880" progId="Equation.DSMT4">
                  <p:embed/>
                </p:oleObj>
              </mc:Choice>
              <mc:Fallback>
                <p:oleObj name="Equation" r:id="rId8" imgW="6413400" imgH="266688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DDBABD32-959A-48AE-B393-D300351F28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94073" y="4192400"/>
                        <a:ext cx="6413500" cy="2667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文本框 3">
            <a:extLst>
              <a:ext uri="{FF2B5EF4-FFF2-40B4-BE49-F238E27FC236}">
                <a16:creationId xmlns:a16="http://schemas.microsoft.com/office/drawing/2014/main" id="{28F09AAC-BD65-409E-9A11-04F9BC691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446" y="5220403"/>
            <a:ext cx="133417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个方程：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BBA9AAF1-41A3-4ADE-903E-35A8B3E11166}"/>
              </a:ext>
            </a:extLst>
          </p:cNvPr>
          <p:cNvSpPr/>
          <p:nvPr/>
        </p:nvSpPr>
        <p:spPr>
          <a:xfrm>
            <a:off x="4836958" y="5367212"/>
            <a:ext cx="910398" cy="212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3">
            <a:extLst>
              <a:ext uri="{FF2B5EF4-FFF2-40B4-BE49-F238E27FC236}">
                <a16:creationId xmlns:a16="http://schemas.microsoft.com/office/drawing/2014/main" id="{A8310E3C-8ABD-431A-8CE6-18307586B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1827" y="4841323"/>
            <a:ext cx="133417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解方程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3" name="灯片编号占位符 18">
            <a:extLst>
              <a:ext uri="{FF2B5EF4-FFF2-40B4-BE49-F238E27FC236}">
                <a16:creationId xmlns:a16="http://schemas.microsoft.com/office/drawing/2014/main" id="{8475CED0-55CB-4F17-8B9B-4C9B55D49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67745" y="6488945"/>
            <a:ext cx="31599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5809E1B-6E3E-41BC-A442-F9AAFBA79C55}" type="slidenum">
              <a:rPr altLang="zh-CN" sz="1200">
                <a:solidFill>
                  <a:srgbClr val="00009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zh-CN" altLang="en-US" sz="1200" dirty="0">
              <a:solidFill>
                <a:srgbClr val="000099"/>
              </a:solidFill>
            </a:endParaRPr>
          </a:p>
        </p:txBody>
      </p:sp>
      <p:sp>
        <p:nvSpPr>
          <p:cNvPr id="19" name="文本框 3">
            <a:extLst>
              <a:ext uri="{FF2B5EF4-FFF2-40B4-BE49-F238E27FC236}">
                <a16:creationId xmlns:a16="http://schemas.microsoft.com/office/drawing/2014/main" id="{8047222A-89A6-4B21-887F-2E1E5F6712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1169" y="1108466"/>
            <a:ext cx="3408283" cy="443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defTabSz="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p"/>
              <a:defRPr/>
            </a:pPr>
            <a:r>
              <a:rPr lang="en-US" altLang="zh-CN" sz="2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CD</a:t>
            </a:r>
            <a:r>
              <a:rPr lang="zh-CN" altLang="en-US" sz="22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路径</a:t>
            </a:r>
            <a:endParaRPr lang="en-US" altLang="zh-CN" sz="22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71F14809-352C-4FED-AC89-450302762A7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490410"/>
              </p:ext>
            </p:extLst>
          </p:nvPr>
        </p:nvGraphicFramePr>
        <p:xfrm>
          <a:off x="4902538" y="1608260"/>
          <a:ext cx="2717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3" name="Equation" r:id="rId10" imgW="2717640" imgH="1828800" progId="Equation.DSMT4">
                  <p:embed/>
                </p:oleObj>
              </mc:Choice>
              <mc:Fallback>
                <p:oleObj name="Equation" r:id="rId10" imgW="2717640" imgH="18288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79D2CE33-243C-4667-BF14-38AE60C0FC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902538" y="1608260"/>
                        <a:ext cx="2717800" cy="182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3">
            <a:extLst>
              <a:ext uri="{FF2B5EF4-FFF2-40B4-BE49-F238E27FC236}">
                <a16:creationId xmlns:a16="http://schemas.microsoft.com/office/drawing/2014/main" id="{625293D0-2F8E-4ED2-866B-BD419AAA0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961" y="1941152"/>
            <a:ext cx="2074238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应力路径约束：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1394D3B8-A36D-4430-9BE2-E29D8602350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3816182"/>
              </p:ext>
            </p:extLst>
          </p:nvPr>
        </p:nvGraphicFramePr>
        <p:xfrm>
          <a:off x="1617663" y="2527300"/>
          <a:ext cx="1104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4" name="Equation" r:id="rId12" imgW="1104840" imgH="279360" progId="Equation.DSMT4">
                  <p:embed/>
                </p:oleObj>
              </mc:Choice>
              <mc:Fallback>
                <p:oleObj name="Equation" r:id="rId12" imgW="1104840" imgH="279360" progId="Equation.DSMT4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E64E1523-2AE8-4D4F-9C0F-F115201AA5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617663" y="2527300"/>
                        <a:ext cx="11049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extLst>
              <a:ext uri="{FF2B5EF4-FFF2-40B4-BE49-F238E27FC236}">
                <a16:creationId xmlns:a16="http://schemas.microsoft.com/office/drawing/2014/main" id="{E81E623F-EFBB-4ABA-BEAA-AD6887374B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7047767"/>
              </p:ext>
            </p:extLst>
          </p:nvPr>
        </p:nvGraphicFramePr>
        <p:xfrm>
          <a:off x="9618663" y="1455738"/>
          <a:ext cx="19431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75" name="Equation" r:id="rId14" imgW="1942920" imgH="2133360" progId="Equation.DSMT4">
                  <p:embed/>
                </p:oleObj>
              </mc:Choice>
              <mc:Fallback>
                <p:oleObj name="Equation" r:id="rId14" imgW="1942920" imgH="213336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DDBABD32-959A-48AE-B393-D300351F28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18663" y="1455738"/>
                        <a:ext cx="1943100" cy="2133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3">
            <a:extLst>
              <a:ext uri="{FF2B5EF4-FFF2-40B4-BE49-F238E27FC236}">
                <a16:creationId xmlns:a16="http://schemas.microsoft.com/office/drawing/2014/main" id="{0997E534-6C0B-40EF-A6CC-2BAEA7561A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6826" y="2228285"/>
            <a:ext cx="133417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en-US" altLang="zh-CN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个方程：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A487CCED-8880-4DE1-A64D-C8F68CBDBC2C}"/>
              </a:ext>
            </a:extLst>
          </p:cNvPr>
          <p:cNvSpPr/>
          <p:nvPr/>
        </p:nvSpPr>
        <p:spPr>
          <a:xfrm>
            <a:off x="7991635" y="2471559"/>
            <a:ext cx="910398" cy="2261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3">
            <a:extLst>
              <a:ext uri="{FF2B5EF4-FFF2-40B4-BE49-F238E27FC236}">
                <a16:creationId xmlns:a16="http://schemas.microsoft.com/office/drawing/2014/main" id="{B7971907-9E3B-42A8-9204-13DB76170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16504" y="1945670"/>
            <a:ext cx="1334173" cy="48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457200">
              <a:lnSpc>
                <a:spcPct val="150000"/>
              </a:lnSpc>
              <a:spcBef>
                <a:spcPct val="0"/>
              </a:spcBef>
              <a:buNone/>
              <a:defRPr/>
            </a:pP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解方程</a:t>
            </a:r>
            <a:endParaRPr lang="en-US" altLang="zh-CN" sz="2400" b="1" dirty="0">
              <a:solidFill>
                <a:srgbClr val="000099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1690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 animBg="1"/>
      <p:bldP spid="46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5190</TotalTime>
  <Words>1965</Words>
  <Application>Microsoft Office PowerPoint</Application>
  <PresentationFormat>宽屏</PresentationFormat>
  <Paragraphs>374</Paragraphs>
  <Slides>31</Slides>
  <Notes>31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31</vt:i4>
      </vt:variant>
    </vt:vector>
  </HeadingPairs>
  <TitlesOfParts>
    <vt:vector size="47" baseType="lpstr">
      <vt:lpstr>Arial Unicode MS</vt:lpstr>
      <vt:lpstr>等线</vt:lpstr>
      <vt:lpstr>等线 Light</vt:lpstr>
      <vt:lpstr>黑体</vt:lpstr>
      <vt:lpstr>华文楷体</vt:lpstr>
      <vt:lpstr>楷体</vt:lpstr>
      <vt:lpstr>宋体</vt:lpstr>
      <vt:lpstr>微软雅黑</vt:lpstr>
      <vt:lpstr>Arial</vt:lpstr>
      <vt:lpstr>Calibri</vt:lpstr>
      <vt:lpstr>Symbol</vt:lpstr>
      <vt:lpstr>Times New Roman</vt:lpstr>
      <vt:lpstr>Wingdings</vt:lpstr>
      <vt:lpstr>Office 主题​​</vt:lpstr>
      <vt:lpstr>Equation</vt:lpstr>
      <vt:lpstr>MathType 7.0 Equation</vt:lpstr>
      <vt:lpstr> 土的本构模型参数反演计算电子表格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Zhu Binglong</dc:creator>
  <cp:lastModifiedBy>Zhu Binglong</cp:lastModifiedBy>
  <cp:revision>112</cp:revision>
  <dcterms:created xsi:type="dcterms:W3CDTF">2022-11-21T07:19:57Z</dcterms:created>
  <dcterms:modified xsi:type="dcterms:W3CDTF">2022-11-26T03:52:08Z</dcterms:modified>
</cp:coreProperties>
</file>